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49" r:id="rId1"/>
    <p:sldMasterId id="2147483747" r:id="rId2"/>
  </p:sldMasterIdLst>
  <p:notesMasterIdLst>
    <p:notesMasterId r:id="rId15"/>
  </p:notesMasterIdLst>
  <p:handoutMasterIdLst>
    <p:handoutMasterId r:id="rId16"/>
  </p:handoutMasterIdLst>
  <p:sldIdLst>
    <p:sldId id="257" r:id="rId3"/>
    <p:sldId id="275" r:id="rId4"/>
    <p:sldId id="260" r:id="rId5"/>
    <p:sldId id="268" r:id="rId6"/>
    <p:sldId id="269" r:id="rId7"/>
    <p:sldId id="270" r:id="rId8"/>
    <p:sldId id="267" r:id="rId9"/>
    <p:sldId id="264" r:id="rId10"/>
    <p:sldId id="265" r:id="rId11"/>
    <p:sldId id="274" r:id="rId12"/>
    <p:sldId id="277" r:id="rId13"/>
    <p:sldId id="276" r:id="rId14"/>
  </p:sldIdLst>
  <p:sldSz cx="10690225" cy="7561263"/>
  <p:notesSz cx="6669088" cy="9926638"/>
  <p:defaultTextStyle>
    <a:defPPr>
      <a:defRPr lang="cs-CZ"/>
    </a:defPPr>
    <a:lvl1pPr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288925" indent="2936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581025" indent="5857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873125" indent="8778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165225" indent="1169988" algn="l" defTabSz="581025" rtl="0" fontAlgn="base">
      <a:spcBef>
        <a:spcPct val="50000"/>
      </a:spcBef>
      <a:spcAft>
        <a:spcPct val="0"/>
      </a:spcAft>
      <a:buSzPct val="50000"/>
      <a:buFont typeface="Arial" charset="0"/>
      <a:buChar char="•"/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4A0"/>
    <a:srgbClr val="4D4D4D"/>
    <a:srgbClr val="42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7" autoAdjust="0"/>
    <p:restoredTop sz="95383" autoAdjust="0"/>
  </p:normalViewPr>
  <p:slideViewPr>
    <p:cSldViewPr showGuides="1">
      <p:cViewPr>
        <p:scale>
          <a:sx n="90" d="100"/>
          <a:sy n="90" d="100"/>
        </p:scale>
        <p:origin x="1626" y="2106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7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F6EEE9-8EDB-415A-A799-D7A422FAE3A0}" type="datetimeFigureOut">
              <a:rPr lang="cs-CZ"/>
              <a:pPr>
                <a:defRPr/>
              </a:pPr>
              <a:t>16.9.2013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5613">
              <a:spcBef>
                <a:spcPct val="0"/>
              </a:spcBef>
              <a:buSzTx/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7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6F0FD4-4D11-4C48-AA76-8BF8869857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7184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82000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27FCA260-8B66-47CE-B4B7-CC9B34E3B02E}" type="datetimeFigureOut">
              <a:rPr lang="cs-CZ"/>
              <a:pPr>
                <a:defRPr/>
              </a:pPr>
              <a:t>16.9.2013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744538"/>
            <a:ext cx="52625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82000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73EAB1EF-6851-4A07-8844-DD5B851880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2095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EAB1EF-6851-4A07-8844-DD5B85188078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EAB1EF-6851-4A07-8844-DD5B85188078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EAB1EF-6851-4A07-8844-DD5B85188078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50175" y="303213"/>
            <a:ext cx="2405063" cy="578167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2787" cy="57816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6850" cy="162083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3475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D04A9-D93A-4187-80F2-83F0C65877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C871C-091C-4347-A28A-8CC450636C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FDCF6-CD28-4F88-8EEC-D2DB573266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20700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07025" y="1331913"/>
            <a:ext cx="4733925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EA902-C752-4A86-907A-F1874C8153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3482-D0B6-4504-94D9-7DB5F6912E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74CFF-322D-40C6-B64C-E1A3FF285AB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FA62B-E7E2-4DCC-9DCD-007F2EFCEF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73D0-8C08-4C5B-9933-EE164E12DA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0F3CF-79C8-436C-AD18-87B721C9509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A2C5-325D-4EB5-A68D-B7FD1D0963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735888" y="180975"/>
            <a:ext cx="2405062" cy="64087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20700" y="180975"/>
            <a:ext cx="7062788" cy="64087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1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9C314-6A70-416C-B0C9-72016AB5875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6850" cy="15017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68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705475" y="3708400"/>
            <a:ext cx="2082800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7940675" y="3708400"/>
            <a:ext cx="2084388" cy="237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2812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0250" cy="12604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79888" y="301625"/>
            <a:ext cx="5975350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3500" cy="625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705475" y="3708400"/>
            <a:ext cx="43195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ÚJV Řež, a.s.</a:t>
            </a:r>
            <a:br>
              <a:rPr lang="cs-CZ" smtClean="0"/>
            </a:br>
            <a:r>
              <a:rPr lang="cs-CZ" smtClean="0"/>
              <a:t>Název prezentace</a:t>
            </a:r>
            <a:br>
              <a:rPr lang="cs-CZ" smtClean="0"/>
            </a:br>
            <a:r>
              <a:rPr lang="en-US" smtClean="0"/>
              <a:t>m</a:t>
            </a:r>
            <a:r>
              <a:rPr lang="cs-CZ" smtClean="0"/>
              <a:t>ůže být více řádků</a:t>
            </a:r>
            <a:br>
              <a:rPr lang="cs-CZ" smtClean="0"/>
            </a:br>
            <a:r>
              <a:rPr lang="cs-CZ" smtClean="0"/>
              <a:t>Jméno Příjmení</a:t>
            </a:r>
            <a:br>
              <a:rPr lang="cs-CZ" smtClean="0"/>
            </a:br>
            <a:r>
              <a:rPr lang="cs-CZ" smtClean="0"/>
              <a:t>00.00.2012</a:t>
            </a:r>
          </a:p>
          <a:p>
            <a:pPr lvl="0"/>
            <a:endParaRPr lang="cs-CZ" smtClean="0"/>
          </a:p>
        </p:txBody>
      </p:sp>
      <p:pic>
        <p:nvPicPr>
          <p:cNvPr id="1027" name="Picture 15" descr="LogoUVJ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388475" y="395288"/>
            <a:ext cx="603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Obrázek 13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79500" y="395288"/>
            <a:ext cx="2687638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ctr" defTabSz="581025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581025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ctr" defTabSz="581025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ctr" defTabSz="581025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ctr" defTabSz="581025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ctr" defTabSz="5810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ctr" defTabSz="5810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ctr" defTabSz="5810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ctr" defTabSz="581025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215900" indent="-215900" algn="r" defTabSz="5810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7270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42BAD2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3pPr>
      <a:lvl4pPr marL="10191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CCD3E9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4pPr>
      <a:lvl5pPr marL="13112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5pPr>
      <a:lvl6pPr marL="17684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6pPr>
      <a:lvl7pPr marL="22256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7pPr>
      <a:lvl8pPr marL="26828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8pPr>
      <a:lvl9pPr marL="31400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Font typeface="Wingdings" pitchFamily="2" charset="2"/>
        <a:buChar char="§"/>
        <a:defRPr sz="13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" descr="Pozadi_zapati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0700" y="6767513"/>
            <a:ext cx="4714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Lin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0700" y="1106488"/>
            <a:ext cx="9666288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20700" y="1331913"/>
            <a:ext cx="9620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Druhá úroveň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  <a:endParaRPr lang="en-US" smtClean="0"/>
          </a:p>
          <a:p>
            <a:pPr lvl="3"/>
            <a:r>
              <a:rPr lang="cs-CZ" smtClean="0"/>
              <a:t>Třetí úroveň</a:t>
            </a:r>
            <a:endParaRPr lang="en-US" smtClean="0"/>
          </a:p>
          <a:p>
            <a:pPr lvl="4"/>
            <a:r>
              <a:rPr lang="en-US" smtClean="0"/>
              <a:t>Test</a:t>
            </a:r>
            <a:endParaRPr lang="cs-CZ" smtClean="0"/>
          </a:p>
        </p:txBody>
      </p:sp>
      <p:sp>
        <p:nvSpPr>
          <p:cNvPr id="14" name="Zástupný symbol pro číslo snímku 12"/>
          <p:cNvSpPr>
            <a:spLocks noGrp="1"/>
          </p:cNvSpPr>
          <p:nvPr>
            <p:ph type="sldNum" sz="quarter" idx="4"/>
          </p:nvPr>
        </p:nvSpPr>
        <p:spPr bwMode="auto">
          <a:xfrm>
            <a:off x="701675" y="6923088"/>
            <a:ext cx="360363" cy="403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AE014E3-1C3D-4FD4-AA97-31A37951E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auto">
          <a:xfrm>
            <a:off x="1312863" y="1763713"/>
            <a:ext cx="2303462" cy="3317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58380" tIns="29190" rIns="58380" bIns="291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581025" eaLnBrk="0" fontAlgn="base" hangingPunct="0">
              <a:spcBef>
                <a:spcPct val="50000"/>
              </a:spcBef>
              <a:spcAft>
                <a:spcPct val="0"/>
              </a:spcAft>
              <a:buSzPct val="5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cs-CZ" smtClean="0"/>
          </a:p>
        </p:txBody>
      </p:sp>
      <p:pic>
        <p:nvPicPr>
          <p:cNvPr id="2055" name="Picture 18" descr="LogoUVJ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734550" y="306388"/>
            <a:ext cx="452438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20700" y="180975"/>
            <a:ext cx="84216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l" defTabSz="58102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58102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2pPr>
      <a:lvl3pPr algn="l" defTabSz="58102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3pPr>
      <a:lvl4pPr algn="l" defTabSz="58102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4pPr>
      <a:lvl5pPr algn="l" defTabSz="58102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581025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581025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581025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581025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15900" indent="-215900" algn="l" defTabSz="581025" rtl="0" eaLnBrk="0" fontAlgn="base" hangingPunct="0">
        <a:spcBef>
          <a:spcPct val="20000"/>
        </a:spcBef>
        <a:spcAft>
          <a:spcPct val="0"/>
        </a:spcAft>
        <a:buSzPct val="50000"/>
        <a:buFont typeface="Arial" charset="0"/>
        <a:buBlip>
          <a:blip r:embed="rId16"/>
        </a:buBlip>
        <a:defRPr sz="2400" b="1">
          <a:solidFill>
            <a:schemeClr val="tx2"/>
          </a:solidFill>
          <a:latin typeface="+mn-lt"/>
          <a:ea typeface="+mn-ea"/>
          <a:cs typeface="+mn-cs"/>
        </a:defRPr>
      </a:lvl1pPr>
      <a:lvl2pPr marL="471488" indent="-179388" algn="l" defTabSz="581025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50000"/>
        <a:buFont typeface="Wingdings" pitchFamily="2" charset="2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7270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42BAD2"/>
        </a:buClr>
        <a:buSzPct val="50000"/>
        <a:buFont typeface="Wingdings" pitchFamily="2" charset="2"/>
        <a:buBlip>
          <a:blip r:embed="rId18"/>
        </a:buBlip>
        <a:defRPr sz="2400">
          <a:solidFill>
            <a:schemeClr val="tx1"/>
          </a:solidFill>
          <a:latin typeface="+mn-lt"/>
          <a:cs typeface="+mn-cs"/>
        </a:defRPr>
      </a:lvl3pPr>
      <a:lvl4pPr marL="10191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CCD3E9"/>
        </a:buClr>
        <a:buSzPct val="50000"/>
        <a:buFont typeface="Wingdings" pitchFamily="2" charset="2"/>
        <a:buBlip>
          <a:blip r:embed="rId19"/>
        </a:buBlip>
        <a:defRPr sz="2000">
          <a:solidFill>
            <a:schemeClr val="tx1"/>
          </a:solidFill>
          <a:latin typeface="+mn-lt"/>
          <a:cs typeface="+mn-cs"/>
        </a:defRPr>
      </a:lvl4pPr>
      <a:lvl5pPr marL="1311275" indent="-142875" algn="l" defTabSz="581025" rtl="0" eaLnBrk="0" fontAlgn="base" hangingPunct="0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 sz="2000">
          <a:solidFill>
            <a:schemeClr val="tx1"/>
          </a:solidFill>
          <a:latin typeface="+mn-lt"/>
          <a:cs typeface="+mn-cs"/>
        </a:defRPr>
      </a:lvl5pPr>
      <a:lvl6pPr marL="17684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6pPr>
      <a:lvl7pPr marL="22256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7pPr>
      <a:lvl8pPr marL="26828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8pPr>
      <a:lvl9pPr marL="3140075" indent="-142875" algn="l" defTabSz="581025" rtl="0" fontAlgn="base">
        <a:spcBef>
          <a:spcPct val="20000"/>
        </a:spcBef>
        <a:spcAft>
          <a:spcPct val="0"/>
        </a:spcAft>
        <a:buClr>
          <a:srgbClr val="E9F5F8"/>
        </a:buClr>
        <a:buSzPct val="50000"/>
        <a:buFont typeface="Wingdings" pitchFamily="2" charset="2"/>
        <a:buBlip>
          <a:blip r:embed="rId20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3"/>
          <p:cNvSpPr>
            <a:spLocks noGrp="1"/>
          </p:cNvSpPr>
          <p:nvPr>
            <p:ph type="body" idx="1"/>
          </p:nvPr>
        </p:nvSpPr>
        <p:spPr>
          <a:xfrm>
            <a:off x="3916352" y="1708929"/>
            <a:ext cx="6357982" cy="550072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/>
              <a:t>ÚJV Řež, a. s.</a:t>
            </a:r>
          </a:p>
          <a:p>
            <a:pPr eaLnBrk="1" hangingPunct="1">
              <a:buFont typeface="Arial" charset="0"/>
              <a:buNone/>
            </a:pPr>
            <a:endParaRPr lang="en-US" sz="2800" b="1" dirty="0" smtClean="0"/>
          </a:p>
          <a:p>
            <a:pPr eaLnBrk="1" hangingPunct="1">
              <a:buFont typeface="Arial" charset="0"/>
              <a:buNone/>
            </a:pPr>
            <a:r>
              <a:rPr lang="en-US" sz="2800" b="1" dirty="0" smtClean="0"/>
              <a:t>Interaction between the Civil Society and Experts in the context of RWM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Lessons from ARGONA communication activities </a:t>
            </a:r>
          </a:p>
          <a:p>
            <a:pPr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in the Czech Republic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Hana Vojtěchová</a:t>
            </a:r>
            <a:r>
              <a:rPr lang="cs-CZ" dirty="0" smtClean="0">
                <a:solidFill>
                  <a:schemeClr val="tx1"/>
                </a:solidFill>
              </a:rPr>
              <a:t> (ÚJV Řež, a.s.)</a:t>
            </a:r>
          </a:p>
          <a:p>
            <a:pPr eaLnBrk="1" hangingPunct="1">
              <a:buFont typeface="Arial" charset="0"/>
              <a:buNone/>
            </a:pPr>
            <a:r>
              <a:rPr lang="cs-CZ" dirty="0" smtClean="0">
                <a:solidFill>
                  <a:schemeClr val="tx1"/>
                </a:solidFill>
              </a:rPr>
              <a:t>Antonín Vokál (SÚRAO)</a:t>
            </a:r>
          </a:p>
          <a:p>
            <a:pPr eaLnBrk="1" hangingPunct="1">
              <a:buFont typeface="Arial" charset="0"/>
              <a:buNone/>
            </a:pPr>
            <a:r>
              <a:rPr lang="cs-CZ" dirty="0" smtClean="0">
                <a:solidFill>
                  <a:schemeClr val="tx1"/>
                </a:solidFill>
              </a:rPr>
              <a:t>Zdenka Vajdová (SoÚ AV ČR)</a:t>
            </a: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SITEX European Workshop</a:t>
            </a:r>
          </a:p>
          <a:p>
            <a:pPr eaLnBrk="1" hangingPunct="1">
              <a:buNone/>
            </a:pPr>
            <a:r>
              <a:rPr lang="en-US" dirty="0" smtClean="0"/>
              <a:t>16th – 17th September 2013, Senec, Slovakia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0700" y="180975"/>
            <a:ext cx="9039254" cy="792163"/>
          </a:xfrm>
        </p:spPr>
        <p:txBody>
          <a:bodyPr/>
          <a:lstStyle/>
          <a:p>
            <a:r>
              <a:rPr lang="en-GB" smtClean="0"/>
              <a:t>Lessons learned (in terms of sociologist and public)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59030" y="1331913"/>
            <a:ext cx="7858180" cy="5257800"/>
          </a:xfrm>
        </p:spPr>
        <p:txBody>
          <a:bodyPr/>
          <a:lstStyle/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2000" dirty="0" smtClean="0">
                <a:solidFill>
                  <a:srgbClr val="FF0000"/>
                </a:solidFill>
                <a:latin typeface="Comic Sans MS" pitchFamily="66" charset="0"/>
              </a:rPr>
              <a:t>RISCOM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b="0" dirty="0" smtClean="0"/>
              <a:t>– </a:t>
            </a:r>
            <a:r>
              <a:rPr lang="en-GB" sz="2000" dirty="0" smtClean="0"/>
              <a:t>inspiration/engine of the processes </a:t>
            </a:r>
            <a:r>
              <a:rPr lang="en-GB" sz="20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GB" sz="2000" b="0" dirty="0" smtClean="0"/>
              <a:t>Legislative order, institutional infrastructure, type of political culture </a:t>
            </a:r>
            <a:r>
              <a:rPr lang="cs-CZ" sz="2000" b="0" dirty="0" smtClean="0"/>
              <a:t>              </a:t>
            </a:r>
            <a:r>
              <a:rPr lang="en-GB" sz="2000" b="0" dirty="0" smtClean="0"/>
              <a:t>of the citizens play a decisive role in a process of its application.</a:t>
            </a:r>
          </a:p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b="0" dirty="0" smtClean="0"/>
              <a:t>Creating a RISCOM Reference Group </a:t>
            </a:r>
            <a:r>
              <a:rPr lang="en-GB" sz="2000" dirty="0" smtClean="0">
                <a:solidFill>
                  <a:srgbClr val="FF0000"/>
                </a:solidFill>
                <a:sym typeface="Symbol"/>
              </a:rPr>
              <a:t></a:t>
            </a:r>
            <a:r>
              <a:rPr lang="en-GB" sz="2000" b="0" dirty="0" smtClean="0"/>
              <a:t> involvement of all stakeholders in dialogue</a:t>
            </a:r>
          </a:p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b="0" dirty="0" smtClean="0"/>
              <a:t>Gradually building trust between stakeholders is repeatedly disrupted:</a:t>
            </a:r>
          </a:p>
          <a:p>
            <a:pPr marL="1701800" lvl="1" indent="-26670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2243138" algn="l"/>
              </a:tabLst>
            </a:pPr>
            <a:r>
              <a:rPr lang="en-GB" sz="2000" dirty="0" smtClean="0"/>
              <a:t>Lack of long-term guarantees</a:t>
            </a:r>
          </a:p>
          <a:p>
            <a:pPr marL="1701800" lvl="1" indent="-26670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2243138" algn="l"/>
              </a:tabLst>
            </a:pPr>
            <a:r>
              <a:rPr lang="en-GB" sz="2000" dirty="0" err="1" smtClean="0"/>
              <a:t>Untransparent</a:t>
            </a:r>
            <a:r>
              <a:rPr lang="en-GB" sz="2000" dirty="0" smtClean="0"/>
              <a:t> behaviour of state institutions (MIT)</a:t>
            </a:r>
          </a:p>
          <a:p>
            <a:pPr marL="1701800" lvl="1" indent="-26670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2243138" algn="l"/>
              </a:tabLst>
            </a:pPr>
            <a:r>
              <a:rPr lang="en-GB" sz="2000" dirty="0" smtClean="0"/>
              <a:t>Insufficient role of the local communities</a:t>
            </a:r>
          </a:p>
          <a:p>
            <a:pPr marL="1701800" lvl="1" indent="-266700">
              <a:buClr>
                <a:srgbClr val="FF0000"/>
              </a:buClr>
              <a:buSzPct val="100000"/>
              <a:buNone/>
              <a:tabLst>
                <a:tab pos="2243138" algn="l"/>
              </a:tabLst>
            </a:pPr>
            <a:endParaRPr lang="en-GB" sz="1000" dirty="0" smtClean="0"/>
          </a:p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b="0" dirty="0" smtClean="0"/>
              <a:t>WG for Dialogue on DGR - advisory group of MIT and MoE</a:t>
            </a:r>
          </a:p>
          <a:p>
            <a:pPr marL="989013" lvl="1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2243138" algn="l"/>
              </a:tabLst>
            </a:pPr>
            <a:r>
              <a:rPr lang="en-GB" sz="2000" dirty="0" smtClean="0"/>
              <a:t>to diminish mutual prejudices of the stakeholders</a:t>
            </a:r>
          </a:p>
          <a:p>
            <a:pPr marL="989013" lvl="1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tabLst>
                <a:tab pos="2243138" algn="l"/>
              </a:tabLst>
            </a:pPr>
            <a:r>
              <a:rPr lang="en-GB" sz="2000" dirty="0" smtClean="0"/>
              <a:t>inability to fulfil function of advisory body</a:t>
            </a:r>
            <a:endParaRPr lang="en-GB" sz="2000" b="0" dirty="0" smtClean="0"/>
          </a:p>
          <a:p>
            <a:pPr marL="361950" indent="-361950">
              <a:buClr>
                <a:srgbClr val="FF0000"/>
              </a:buClr>
              <a:buSzPct val="100000"/>
              <a:buNone/>
            </a:pPr>
            <a:endParaRPr lang="en-GB" sz="2000" b="0" dirty="0" smtClean="0"/>
          </a:p>
          <a:p>
            <a:pPr marL="361950" indent="-361950">
              <a:buClr>
                <a:srgbClr val="FF0000"/>
              </a:buClr>
              <a:buSzPct val="100000"/>
              <a:buNone/>
            </a:pPr>
            <a:endParaRPr lang="en-GB" sz="2000" b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766" y="1423178"/>
            <a:ext cx="1820630" cy="1214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766" y="2780499"/>
            <a:ext cx="1857388" cy="12392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766" y="4209259"/>
            <a:ext cx="1857388" cy="1238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0700" y="1331913"/>
            <a:ext cx="9753634" cy="5257800"/>
          </a:xfrm>
        </p:spPr>
        <p:txBody>
          <a:bodyPr/>
          <a:lstStyle/>
          <a:p>
            <a:pPr marL="361950" indent="-361950">
              <a:buClr>
                <a:srgbClr val="FF0000"/>
              </a:buClr>
              <a:buSzPct val="100000"/>
              <a:buNone/>
            </a:pPr>
            <a:r>
              <a:rPr lang="en-GB" dirty="0" smtClean="0">
                <a:solidFill>
                  <a:srgbClr val="FF0000"/>
                </a:solidFill>
              </a:rPr>
              <a:t>WG mission</a:t>
            </a:r>
            <a:r>
              <a:rPr lang="en-GB" sz="2000" b="0" dirty="0" smtClean="0"/>
              <a:t>:</a:t>
            </a:r>
          </a:p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b="0" dirty="0" smtClean="0"/>
              <a:t>Enforcement of municipalities in the process of DGR siting </a:t>
            </a:r>
            <a:r>
              <a:rPr lang="en-GB" sz="20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GB" sz="2000" b="0" dirty="0" smtClean="0"/>
              <a:t>proposals for legislative changes (without answer up to now)</a:t>
            </a:r>
          </a:p>
          <a:p>
            <a:pPr marL="361950" indent="-36195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b="0" dirty="0" smtClean="0"/>
              <a:t>To ensure mutual and meaningful dialogue on NWM issues </a:t>
            </a:r>
            <a:r>
              <a:rPr lang="en-GB" sz="20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GB" sz="2000" b="0" dirty="0" smtClean="0">
                <a:sym typeface="Symbol"/>
              </a:rPr>
              <a:t>disruption/</a:t>
            </a:r>
            <a:r>
              <a:rPr lang="en-GB" sz="2000" b="0" dirty="0" smtClean="0"/>
              <a:t>blocking communication between WG and the general public</a:t>
            </a:r>
          </a:p>
          <a:p>
            <a:pPr marL="361950" indent="-361950">
              <a:buClr>
                <a:srgbClr val="FF0000"/>
              </a:buClr>
              <a:buSzPct val="100000"/>
              <a:buNone/>
            </a:pPr>
            <a:endParaRPr lang="en-GB" sz="2000" dirty="0" smtClean="0"/>
          </a:p>
          <a:p>
            <a:pPr marL="361950" indent="-361950">
              <a:buClr>
                <a:srgbClr val="FF0000"/>
              </a:buClr>
              <a:buSzPct val="100000"/>
              <a:buNone/>
            </a:pPr>
            <a:r>
              <a:rPr lang="en-GB" dirty="0" smtClean="0">
                <a:solidFill>
                  <a:srgbClr val="FF0000"/>
                </a:solidFill>
              </a:rPr>
              <a:t>What we need????</a:t>
            </a:r>
          </a:p>
          <a:p>
            <a:pPr marL="617538" lvl="1" indent="-361950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GB" sz="2000" dirty="0" smtClean="0"/>
              <a:t>To strengthen political responsibility </a:t>
            </a:r>
          </a:p>
          <a:p>
            <a:pPr marL="617538" lvl="1" indent="-361950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GB" sz="2000" dirty="0" smtClean="0"/>
              <a:t>The tools and powers to efficiently support communities interests</a:t>
            </a:r>
          </a:p>
          <a:p>
            <a:pPr marL="617538" lvl="1" indent="-361950">
              <a:buClr>
                <a:srgbClr val="FF0000"/>
              </a:buClr>
              <a:buSzPct val="100000"/>
              <a:buNone/>
            </a:pPr>
            <a:endParaRPr lang="en-GB" sz="1800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5" name="Picture 6" descr="Sipka_azurova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997049" y="5165333"/>
            <a:ext cx="696126" cy="35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bdelnik_modry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9379" y="5852333"/>
            <a:ext cx="74914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1594618" y="5923771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b="1" smtClean="0">
                <a:solidFill>
                  <a:srgbClr val="FFFF00"/>
                </a:solidFill>
              </a:rPr>
              <a:t>Promoting appropriate legislative changes</a:t>
            </a:r>
          </a:p>
          <a:p>
            <a:pPr algn="ctr">
              <a:buNone/>
            </a:pPr>
            <a:r>
              <a:rPr lang="en-GB" b="1" smtClean="0">
                <a:solidFill>
                  <a:srgbClr val="FFFF00"/>
                </a:solidFill>
              </a:rPr>
              <a:t>Formalization of the WG for Dialogue – through the new legislation</a:t>
            </a:r>
          </a:p>
          <a:p>
            <a:endParaRPr lang="en-GB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0" dirty="0" smtClean="0">
                <a:solidFill>
                  <a:schemeClr val="accent1"/>
                </a:solidFill>
                <a:latin typeface="Calibri" pitchFamily="34" charset="0"/>
              </a:rPr>
              <a:t>www.</a:t>
            </a:r>
            <a:r>
              <a:rPr lang="cs-CZ" b="0" dirty="0" err="1" smtClean="0">
                <a:solidFill>
                  <a:schemeClr val="accent1"/>
                </a:solidFill>
                <a:latin typeface="Calibri" pitchFamily="34" charset="0"/>
              </a:rPr>
              <a:t>ujv.cz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cs-CZ" sz="6600" dirty="0" smtClean="0">
              <a:solidFill>
                <a:schemeClr val="accent1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n-US" sz="6600" dirty="0" smtClean="0">
                <a:solidFill>
                  <a:schemeClr val="accent1"/>
                </a:solidFill>
                <a:latin typeface="Comic Sans MS" pitchFamily="66" charset="0"/>
              </a:rPr>
              <a:t>Thank you for your attention!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6352" y="3352003"/>
            <a:ext cx="6640217" cy="40637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Deep Geological Repository Development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15890" y="1280301"/>
            <a:ext cx="9896510" cy="5214974"/>
          </a:xfrm>
        </p:spPr>
        <p:txBody>
          <a:bodyPr/>
          <a:lstStyle/>
          <a:p>
            <a:pPr marL="1520825" lvl="1" indent="-1520825">
              <a:spcBef>
                <a:spcPts val="600"/>
              </a:spcBef>
              <a:buClr>
                <a:srgbClr val="FF0000"/>
              </a:buClr>
              <a:buSzPct val="100000"/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2004 - 2009: </a:t>
            </a:r>
            <a:r>
              <a:rPr lang="en-GB" sz="2000" dirty="0" smtClean="0">
                <a:solidFill>
                  <a:schemeClr val="tx2"/>
                </a:solidFill>
              </a:rPr>
              <a:t>Governmental moratorium on geological works at 6 sites due to public opposition (petitions, local referenda)</a:t>
            </a:r>
            <a:endParaRPr lang="cs-CZ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Tx/>
              <a:buNone/>
              <a:defRPr/>
            </a:pPr>
            <a:endParaRPr lang="cs-CZ" sz="2000" b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600"/>
              </a:spcBef>
              <a:buFontTx/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Resuming of geological survey 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 localities preselected for the deep geological repository</a:t>
            </a:r>
            <a:r>
              <a:rPr lang="en-US" sz="20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latin typeface="Arial" pitchFamily="34" charset="0"/>
                <a:cs typeface="Arial" pitchFamily="34" charset="0"/>
                <a:sym typeface="Symbol"/>
              </a:rPr>
              <a:t></a:t>
            </a:r>
            <a:r>
              <a:rPr lang="en-US" sz="2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consent of the community </a:t>
            </a: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None/>
            </a:pPr>
            <a:endParaRPr lang="en-GB" sz="1200" dirty="0" smtClean="0">
              <a:solidFill>
                <a:schemeClr val="tx2"/>
              </a:solidFill>
            </a:endParaRPr>
          </a:p>
          <a:p>
            <a:pPr marL="361950" lvl="1" indent="-361950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2000" b="1" dirty="0" smtClean="0">
                <a:solidFill>
                  <a:schemeClr val="tx2"/>
                </a:solidFill>
              </a:rPr>
              <a:t>The milestones for DGR development process</a:t>
            </a:r>
            <a:r>
              <a:rPr lang="en-GB" sz="2000" dirty="0" smtClean="0">
                <a:solidFill>
                  <a:schemeClr val="tx2"/>
                </a:solidFill>
              </a:rPr>
              <a:t>: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b="1" dirty="0" smtClean="0">
                <a:solidFill>
                  <a:srgbClr val="FF0000"/>
                </a:solidFill>
              </a:rPr>
              <a:t>2018</a:t>
            </a: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 - two sites in land use plan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2025 - confirmation of the final site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2030 - construction of confirmation 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           underground research laboratory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2050 - construction</a:t>
            </a:r>
          </a:p>
          <a:p>
            <a:pPr marL="361950" lvl="2" indent="-276225">
              <a:spcBef>
                <a:spcPts val="1200"/>
              </a:spcBef>
              <a:buClr>
                <a:srgbClr val="FF0000"/>
              </a:buClr>
              <a:buSzPct val="100000"/>
              <a:buNone/>
            </a:pPr>
            <a:r>
              <a:rPr lang="en-GB" sz="1800" dirty="0" smtClean="0">
                <a:solidFill>
                  <a:schemeClr val="tx1">
                    <a:lumMod val="50000"/>
                  </a:schemeClr>
                </a:solidFill>
              </a:rPr>
              <a:t>2065 - operation of DGR</a:t>
            </a:r>
            <a:endParaRPr lang="en-GB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EA902-C752-4A86-907A-F1874C8153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grpSp>
        <p:nvGrpSpPr>
          <p:cNvPr id="14" name="Skupina 13"/>
          <p:cNvGrpSpPr/>
          <p:nvPr/>
        </p:nvGrpSpPr>
        <p:grpSpPr>
          <a:xfrm>
            <a:off x="5487988" y="5852333"/>
            <a:ext cx="3071834" cy="1022157"/>
            <a:chOff x="5487988" y="5852333"/>
            <a:chExt cx="3071834" cy="1022157"/>
          </a:xfrm>
        </p:grpSpPr>
        <p:sp>
          <p:nvSpPr>
            <p:cNvPr id="8" name="Oval 143"/>
            <p:cNvSpPr>
              <a:spLocks noChangeArrowheads="1"/>
            </p:cNvSpPr>
            <p:nvPr/>
          </p:nvSpPr>
          <p:spPr bwMode="auto">
            <a:xfrm flipH="1">
              <a:off x="5487988" y="6709588"/>
              <a:ext cx="71438" cy="4571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/>
            </a:p>
          </p:txBody>
        </p:sp>
        <p:sp>
          <p:nvSpPr>
            <p:cNvPr id="9" name="Oval 144"/>
            <p:cNvSpPr>
              <a:spLocks noChangeArrowheads="1"/>
            </p:cNvSpPr>
            <p:nvPr/>
          </p:nvSpPr>
          <p:spPr bwMode="auto">
            <a:xfrm flipH="1">
              <a:off x="7916880" y="5995209"/>
              <a:ext cx="108000" cy="7143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Text Box 146"/>
            <p:cNvSpPr txBox="1">
              <a:spLocks noChangeArrowheads="1"/>
            </p:cNvSpPr>
            <p:nvPr/>
          </p:nvSpPr>
          <p:spPr bwMode="auto">
            <a:xfrm>
              <a:off x="7916880" y="5852333"/>
              <a:ext cx="64294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700" b="1" smtClean="0">
                  <a:solidFill>
                    <a:schemeClr val="tx1">
                      <a:lumMod val="50000"/>
                    </a:schemeClr>
                  </a:solidFill>
                </a:rPr>
                <a:t>Kraví hora</a:t>
              </a:r>
              <a:endParaRPr lang="en-GB" sz="700" b="1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11" name="Text Box 147"/>
            <p:cNvSpPr txBox="1">
              <a:spLocks noChangeArrowheads="1"/>
            </p:cNvSpPr>
            <p:nvPr/>
          </p:nvSpPr>
          <p:spPr bwMode="auto">
            <a:xfrm>
              <a:off x="5559426" y="6566713"/>
              <a:ext cx="6871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700" b="1" smtClean="0">
                  <a:solidFill>
                    <a:schemeClr val="tx1">
                      <a:lumMod val="50000"/>
                    </a:schemeClr>
                  </a:solidFill>
                </a:rPr>
                <a:t>VÚ Boletice</a:t>
              </a:r>
              <a:endParaRPr lang="en-GB" sz="700" b="1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Oval 144"/>
          <p:cNvSpPr>
            <a:spLocks noChangeArrowheads="1"/>
          </p:cNvSpPr>
          <p:nvPr/>
        </p:nvSpPr>
        <p:spPr bwMode="auto">
          <a:xfrm>
            <a:off x="5487988" y="6709589"/>
            <a:ext cx="98638" cy="3718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8559822" y="3209127"/>
          <a:ext cx="1214446" cy="207170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14446"/>
              </a:tblGrid>
              <a:tr h="251995">
                <a:tc>
                  <a:txBody>
                    <a:bodyPr/>
                    <a:lstStyle/>
                    <a:p>
                      <a:r>
                        <a:rPr lang="cs-CZ" sz="1000" dirty="0" smtClean="0"/>
                        <a:t>LOCALITIES</a:t>
                      </a:r>
                      <a:endParaRPr lang="cs-CZ" sz="1000" dirty="0"/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Čertovka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Březový potok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Magdaléna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Čihadlo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Hrádek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Horka</a:t>
                      </a:r>
                    </a:p>
                  </a:txBody>
                  <a:tcPr/>
                </a:tc>
              </a:tr>
              <a:tr h="259958">
                <a:tc>
                  <a:txBody>
                    <a:bodyPr/>
                    <a:lstStyle/>
                    <a:p>
                      <a:r>
                        <a:rPr lang="cs-CZ" sz="1000" i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Kraví hora</a:t>
                      </a:r>
                      <a:endParaRPr lang="cs-CZ" sz="1000" i="0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Přímá spojovací šipka 17"/>
          <p:cNvCxnSpPr/>
          <p:nvPr/>
        </p:nvCxnSpPr>
        <p:spPr bwMode="auto">
          <a:xfrm rot="10800000" flipV="1">
            <a:off x="5345118" y="3923507"/>
            <a:ext cx="3143267" cy="1714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Přímá spojovací šipka 21"/>
          <p:cNvCxnSpPr/>
          <p:nvPr/>
        </p:nvCxnSpPr>
        <p:spPr bwMode="auto">
          <a:xfrm rot="10800000" flipV="1">
            <a:off x="5202236" y="3637755"/>
            <a:ext cx="3286148" cy="10001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Přímá spojovací šipka 26"/>
          <p:cNvCxnSpPr/>
          <p:nvPr/>
        </p:nvCxnSpPr>
        <p:spPr bwMode="auto">
          <a:xfrm rot="10800000" flipV="1">
            <a:off x="6273806" y="4137821"/>
            <a:ext cx="2214578" cy="15001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Přímá spojovací šipka 28"/>
          <p:cNvCxnSpPr/>
          <p:nvPr/>
        </p:nvCxnSpPr>
        <p:spPr bwMode="auto">
          <a:xfrm rot="10800000" flipV="1">
            <a:off x="6630996" y="4423573"/>
            <a:ext cx="1857388" cy="15716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Přímá spojovací šipka 30"/>
          <p:cNvCxnSpPr/>
          <p:nvPr/>
        </p:nvCxnSpPr>
        <p:spPr bwMode="auto">
          <a:xfrm rot="10800000" flipV="1">
            <a:off x="7202500" y="4709325"/>
            <a:ext cx="1285884" cy="1143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Přímá spojovací šipka 32"/>
          <p:cNvCxnSpPr/>
          <p:nvPr/>
        </p:nvCxnSpPr>
        <p:spPr bwMode="auto">
          <a:xfrm rot="5400000">
            <a:off x="7559690" y="5066515"/>
            <a:ext cx="1000132" cy="8572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Přímá spojovací šipka 34"/>
          <p:cNvCxnSpPr/>
          <p:nvPr/>
        </p:nvCxnSpPr>
        <p:spPr bwMode="auto">
          <a:xfrm rot="5400000">
            <a:off x="7952599" y="5387986"/>
            <a:ext cx="642942" cy="4286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8" name="Picture 6" descr="Sipka_azurova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30800" y="2066118"/>
            <a:ext cx="42862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860869-2A9E-4D1C-A3EA-8B7851F828A8}" type="slidenum">
              <a:rPr lang="en-GB" smtClean="0"/>
              <a:pPr/>
              <a:t>2</a:t>
            </a:fld>
            <a:endParaRPr lang="en-GB" smtClean="0"/>
          </a:p>
        </p:txBody>
      </p:sp>
      <p:grpSp>
        <p:nvGrpSpPr>
          <p:cNvPr id="5123" name="Group 33"/>
          <p:cNvGrpSpPr>
            <a:grpSpLocks/>
          </p:cNvGrpSpPr>
          <p:nvPr/>
        </p:nvGrpSpPr>
        <p:grpSpPr bwMode="auto">
          <a:xfrm>
            <a:off x="487328" y="2566185"/>
            <a:ext cx="4681536" cy="4090205"/>
            <a:chOff x="328" y="885"/>
            <a:chExt cx="2947" cy="3046"/>
          </a:xfrm>
        </p:grpSpPr>
        <p:pic>
          <p:nvPicPr>
            <p:cNvPr id="5130" name="Picture 4" descr="Blue_to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8" y="885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5" descr="Blue_middle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" y="1429"/>
              <a:ext cx="2947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6" descr="Blue_bottom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" y="3379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Skupina 13"/>
          <p:cNvGrpSpPr/>
          <p:nvPr/>
        </p:nvGrpSpPr>
        <p:grpSpPr>
          <a:xfrm>
            <a:off x="5345113" y="2566185"/>
            <a:ext cx="4643469" cy="4143404"/>
            <a:chOff x="5416550" y="1476375"/>
            <a:chExt cx="4678363" cy="4773613"/>
          </a:xfrm>
        </p:grpSpPr>
        <p:pic>
          <p:nvPicPr>
            <p:cNvPr id="5124" name="Picture 8" descr="Light_blue_top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16550" y="1476375"/>
              <a:ext cx="4678363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9" descr="Light_blue_middl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6550" y="2197100"/>
              <a:ext cx="4678363" cy="338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10" descr="Light_blue_bottom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416550" y="5508625"/>
              <a:ext cx="4678363" cy="74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7" name="Rectangle 20"/>
          <p:cNvSpPr>
            <a:spLocks noGrp="1"/>
          </p:cNvSpPr>
          <p:nvPr>
            <p:ph type="title"/>
          </p:nvPr>
        </p:nvSpPr>
        <p:spPr>
          <a:xfrm>
            <a:off x="520700" y="0"/>
            <a:ext cx="8610626" cy="1137425"/>
          </a:xfrm>
        </p:spPr>
        <p:txBody>
          <a:bodyPr/>
          <a:lstStyle/>
          <a:p>
            <a:pPr algn="ctr" eaLnBrk="1" hangingPunct="1"/>
            <a:r>
              <a:rPr lang="en-GB" smtClean="0">
                <a:solidFill>
                  <a:srgbClr val="FF0000"/>
                </a:solidFill>
              </a:rPr>
              <a:t>Focused Science Shop</a:t>
            </a:r>
            <a:r>
              <a:rPr lang="en-GB" smtClean="0"/>
              <a:t/>
            </a:r>
            <a:br>
              <a:rPr lang="en-GB" smtClean="0"/>
            </a:br>
            <a:r>
              <a:rPr lang="en-GB" sz="2000" smtClean="0"/>
              <a:t>„ Radioactive waste management and radiation risk in comparison</a:t>
            </a:r>
            <a:br>
              <a:rPr lang="en-GB" sz="2000" smtClean="0"/>
            </a:br>
            <a:r>
              <a:rPr lang="en-GB" sz="2000" smtClean="0"/>
              <a:t>   with other hazardous waste and risk“ </a:t>
            </a:r>
          </a:p>
        </p:txBody>
      </p:sp>
      <p:sp>
        <p:nvSpPr>
          <p:cNvPr id="5128" name="Rectangle 31"/>
          <p:cNvSpPr>
            <a:spLocks noGrp="1"/>
          </p:cNvSpPr>
          <p:nvPr>
            <p:ph type="body" sz="half" idx="2"/>
          </p:nvPr>
        </p:nvSpPr>
        <p:spPr>
          <a:xfrm>
            <a:off x="773080" y="3423441"/>
            <a:ext cx="4179884" cy="2643206"/>
          </a:xfrm>
          <a:noFill/>
        </p:spPr>
        <p:txBody>
          <a:bodyPr/>
          <a:lstStyle/>
          <a:p>
            <a:pPr marL="271463" lvl="2" indent="-271463" eaLnBrk="1" hangingPunct="1">
              <a:spcAft>
                <a:spcPts val="1200"/>
              </a:spcAft>
            </a:pPr>
            <a:r>
              <a:rPr lang="en-GB" dirty="0" smtClean="0">
                <a:solidFill>
                  <a:schemeClr val="bg1"/>
                </a:solidFill>
              </a:rPr>
              <a:t>A step forward in the communication between the experts and representatives of the local administration</a:t>
            </a:r>
          </a:p>
          <a:p>
            <a:pPr marL="271463" lvl="2" indent="-271463" eaLnBrk="1" hangingPunct="1">
              <a:spcAft>
                <a:spcPts val="1200"/>
              </a:spcAft>
            </a:pPr>
            <a:r>
              <a:rPr lang="en-GB" dirty="0" smtClean="0">
                <a:solidFill>
                  <a:schemeClr val="bg1"/>
                </a:solidFill>
              </a:rPr>
              <a:t>Acquirement of new information and exchange of opinion among the participants</a:t>
            </a:r>
          </a:p>
        </p:txBody>
      </p:sp>
      <p:sp>
        <p:nvSpPr>
          <p:cNvPr id="5129" name="Rectangle 37"/>
          <p:cNvSpPr>
            <a:spLocks/>
          </p:cNvSpPr>
          <p:nvPr/>
        </p:nvSpPr>
        <p:spPr bwMode="auto">
          <a:xfrm>
            <a:off x="5702302" y="3494879"/>
            <a:ext cx="406879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380" tIns="29190" rIns="58380" bIns="29190"/>
          <a:lstStyle/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Absence of the non-governmental organisations representatives</a:t>
            </a:r>
          </a:p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Absence of political representatives (M</a:t>
            </a:r>
            <a:r>
              <a:rPr lang="cs-CZ" sz="2000" dirty="0" smtClean="0">
                <a:solidFill>
                  <a:schemeClr val="bg1"/>
                </a:solidFill>
              </a:rPr>
              <a:t>IT</a:t>
            </a:r>
            <a:r>
              <a:rPr lang="en-GB" sz="2000" dirty="0" smtClean="0">
                <a:solidFill>
                  <a:schemeClr val="bg1"/>
                </a:solidFill>
              </a:rPr>
              <a:t>, MoE)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51610" y="1280301"/>
            <a:ext cx="9787006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cs-CZ" sz="2000" dirty="0" smtClean="0">
                <a:solidFill>
                  <a:schemeClr val="tx2"/>
                </a:solidFill>
              </a:rPr>
              <a:t>T</a:t>
            </a:r>
            <a:r>
              <a:rPr lang="en-GB" sz="2000" dirty="0" smtClean="0">
                <a:solidFill>
                  <a:schemeClr val="tx2"/>
                </a:solidFill>
              </a:rPr>
              <a:t>o increase public awareness of actual and potential effects of radioactive and toxic waste</a:t>
            </a: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cs-CZ" sz="2000" dirty="0" smtClean="0">
                <a:solidFill>
                  <a:schemeClr val="tx2"/>
                </a:solidFill>
              </a:rPr>
              <a:t>T</a:t>
            </a:r>
            <a:r>
              <a:rPr lang="en-GB" sz="2000" dirty="0" smtClean="0">
                <a:solidFill>
                  <a:schemeClr val="tx2"/>
                </a:solidFill>
              </a:rPr>
              <a:t>o prioritise question / uncertainties, that people might have in this field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1844650" y="2851937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smtClean="0">
                <a:solidFill>
                  <a:srgbClr val="FF0000"/>
                </a:solidFill>
              </a:rPr>
              <a:t>Positives</a:t>
            </a:r>
            <a:endParaRPr lang="en-GB" sz="2400" b="1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702434" y="2851937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smtClean="0">
                <a:solidFill>
                  <a:srgbClr val="FF0000"/>
                </a:solidFill>
              </a:rPr>
              <a:t>Negatives</a:t>
            </a:r>
            <a:endParaRPr lang="en-GB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860869-2A9E-4D1C-A3EA-8B7851F828A8}" type="slidenum">
              <a:rPr lang="en-GB" smtClean="0"/>
              <a:pPr/>
              <a:t>3</a:t>
            </a:fld>
            <a:endParaRPr lang="en-GB" smtClean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63577" y="2280433"/>
            <a:ext cx="4681536" cy="3857652"/>
            <a:chOff x="328" y="885"/>
            <a:chExt cx="2947" cy="3046"/>
          </a:xfrm>
        </p:grpSpPr>
        <p:pic>
          <p:nvPicPr>
            <p:cNvPr id="5130" name="Picture 4" descr="Blue_to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8" y="885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5" descr="Blue_middle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" y="1429"/>
              <a:ext cx="2947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6" descr="Blue_bottom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" y="3379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Skupina 13"/>
          <p:cNvGrpSpPr/>
          <p:nvPr/>
        </p:nvGrpSpPr>
        <p:grpSpPr>
          <a:xfrm>
            <a:off x="5487988" y="2280433"/>
            <a:ext cx="4643469" cy="3857652"/>
            <a:chOff x="5416550" y="1476375"/>
            <a:chExt cx="4678363" cy="4773613"/>
          </a:xfrm>
        </p:grpSpPr>
        <p:pic>
          <p:nvPicPr>
            <p:cNvPr id="5124" name="Picture 8" descr="Light_blue_top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16550" y="1476375"/>
              <a:ext cx="4678363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9" descr="Light_blue_middl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6550" y="2197100"/>
              <a:ext cx="4678363" cy="338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10" descr="Light_blue_bottom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416550" y="5508625"/>
              <a:ext cx="4678363" cy="74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7" name="Rectangle 20"/>
          <p:cNvSpPr>
            <a:spLocks noGrp="1"/>
          </p:cNvSpPr>
          <p:nvPr>
            <p:ph type="title"/>
          </p:nvPr>
        </p:nvSpPr>
        <p:spPr>
          <a:xfrm>
            <a:off x="520700" y="137293"/>
            <a:ext cx="8610626" cy="1000132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solidFill>
                  <a:srgbClr val="FF0000"/>
                </a:solidFill>
              </a:rPr>
              <a:t>Consensus Panel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sz="2400" dirty="0" smtClean="0"/>
              <a:t>„Spent nuclear fuel management alternatives“</a:t>
            </a:r>
          </a:p>
        </p:txBody>
      </p:sp>
      <p:sp>
        <p:nvSpPr>
          <p:cNvPr id="5128" name="Rectangle 31"/>
          <p:cNvSpPr>
            <a:spLocks noGrp="1"/>
          </p:cNvSpPr>
          <p:nvPr>
            <p:ph type="body" sz="half" idx="2"/>
          </p:nvPr>
        </p:nvSpPr>
        <p:spPr>
          <a:xfrm>
            <a:off x="915956" y="2994813"/>
            <a:ext cx="4179884" cy="2643206"/>
          </a:xfrm>
          <a:noFill/>
        </p:spPr>
        <p:txBody>
          <a:bodyPr/>
          <a:lstStyle/>
          <a:p>
            <a:pPr marL="271463" lvl="2" indent="-271463" eaLnBrk="1" hangingPunct="1">
              <a:spcAft>
                <a:spcPts val="1200"/>
              </a:spcAft>
            </a:pPr>
            <a:r>
              <a:rPr lang="en-GB" dirty="0" smtClean="0">
                <a:solidFill>
                  <a:schemeClr val="bg1"/>
                </a:solidFill>
              </a:rPr>
              <a:t>First time the representatives of municipalities, NGOs, relevant administration bodies and producers  met around the same table and discussed; </a:t>
            </a:r>
          </a:p>
          <a:p>
            <a:pPr marL="271463" lvl="2" indent="-271463" eaLnBrk="1" hangingPunct="1">
              <a:spcAft>
                <a:spcPts val="1200"/>
              </a:spcAft>
            </a:pPr>
            <a:r>
              <a:rPr lang="en-GB" dirty="0" smtClean="0">
                <a:solidFill>
                  <a:schemeClr val="bg1"/>
                </a:solidFill>
              </a:rPr>
              <a:t>A clarification of the main views of opponents and supporters      of DGR in the Czech Republic;</a:t>
            </a:r>
          </a:p>
        </p:txBody>
      </p:sp>
      <p:sp>
        <p:nvSpPr>
          <p:cNvPr id="5129" name="Rectangle 37"/>
          <p:cNvSpPr>
            <a:spLocks/>
          </p:cNvSpPr>
          <p:nvPr/>
        </p:nvSpPr>
        <p:spPr bwMode="auto">
          <a:xfrm>
            <a:off x="5773740" y="3209127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380" tIns="29190" rIns="58380" bIns="29190"/>
          <a:lstStyle/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Too wide topic and too high goal; </a:t>
            </a:r>
          </a:p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At present it is impossible to achieve consensus among all stakeholders on controversial issues, such as selection of appropriate NWM alternative. 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51610" y="1280301"/>
            <a:ext cx="9787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sz="2000" dirty="0" smtClean="0">
                <a:solidFill>
                  <a:schemeClr val="tx2"/>
                </a:solidFill>
              </a:rPr>
              <a:t>The identification of the main criteria’s relevant to the assessment of the existing alternatives and determination their importance from the perspective of all stakeholders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1916088" y="2494747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Positives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773872" y="2494747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dirty="0" smtClean="0">
                <a:solidFill>
                  <a:srgbClr val="FF0000"/>
                </a:solidFill>
              </a:rPr>
              <a:t>Negatives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19" name="Picture 5" descr="Obdelnik_modry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91007" y="6352399"/>
            <a:ext cx="810821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Obdélník 19"/>
          <p:cNvSpPr/>
          <p:nvPr/>
        </p:nvSpPr>
        <p:spPr>
          <a:xfrm>
            <a:off x="1416022" y="6352399"/>
            <a:ext cx="7858181" cy="850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lvl="1" indent="0">
              <a:lnSpc>
                <a:spcPct val="130000"/>
              </a:lnSpc>
              <a:spcBef>
                <a:spcPct val="30000"/>
              </a:spcBef>
              <a:buClr>
                <a:srgbClr val="003399"/>
              </a:buClr>
              <a:buNone/>
              <a:tabLst>
                <a:tab pos="0" algn="l"/>
              </a:tabLst>
            </a:pPr>
            <a:r>
              <a:rPr lang="en-GB" sz="2000" b="1" dirty="0" smtClean="0">
                <a:solidFill>
                  <a:srgbClr val="FF0000"/>
                </a:solidFill>
              </a:rPr>
              <a:t>Partial consensus: </a:t>
            </a:r>
            <a:r>
              <a:rPr lang="en-GB" sz="2000" b="1" dirty="0" smtClean="0">
                <a:solidFill>
                  <a:srgbClr val="FFFF00"/>
                </a:solidFill>
              </a:rPr>
              <a:t>At  present there is evidently no alternative for a DGR even with advanced types of nuclear reactors.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860869-2A9E-4D1C-A3EA-8B7851F828A8}" type="slidenum">
              <a:rPr lang="en-GB" smtClean="0"/>
              <a:pPr/>
              <a:t>4</a:t>
            </a:fld>
            <a:endParaRPr lang="en-GB" smtClean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63577" y="2637623"/>
            <a:ext cx="4681536" cy="4214842"/>
            <a:chOff x="328" y="885"/>
            <a:chExt cx="2947" cy="3046"/>
          </a:xfrm>
        </p:grpSpPr>
        <p:pic>
          <p:nvPicPr>
            <p:cNvPr id="5130" name="Picture 4" descr="Blue_to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8" y="885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Picture 5" descr="Blue_middle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" y="1429"/>
              <a:ext cx="2947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6" descr="Blue_bottom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" y="3379"/>
              <a:ext cx="294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Skupina 13"/>
          <p:cNvGrpSpPr/>
          <p:nvPr/>
        </p:nvGrpSpPr>
        <p:grpSpPr>
          <a:xfrm>
            <a:off x="5487988" y="2637623"/>
            <a:ext cx="4643470" cy="4214842"/>
            <a:chOff x="5416550" y="1476375"/>
            <a:chExt cx="4678363" cy="4773613"/>
          </a:xfrm>
        </p:grpSpPr>
        <p:pic>
          <p:nvPicPr>
            <p:cNvPr id="5124" name="Picture 8" descr="Light_blue_top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16550" y="1476375"/>
              <a:ext cx="4678363" cy="79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5" name="Picture 9" descr="Light_blue_middl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6550" y="2197100"/>
              <a:ext cx="4678363" cy="3382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10" descr="Light_blue_bottom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416550" y="5508625"/>
              <a:ext cx="4678363" cy="74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7" name="Rectangle 20"/>
          <p:cNvSpPr>
            <a:spLocks noGrp="1"/>
          </p:cNvSpPr>
          <p:nvPr>
            <p:ph type="title"/>
          </p:nvPr>
        </p:nvSpPr>
        <p:spPr>
          <a:xfrm>
            <a:off x="520700" y="137293"/>
            <a:ext cx="8610626" cy="1000132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smtClean="0">
                <a:solidFill>
                  <a:srgbClr val="FF0000"/>
                </a:solidFill>
              </a:rPr>
              <a:t>Interaction Panel</a:t>
            </a:r>
            <a:br>
              <a:rPr lang="en-GB" smtClean="0">
                <a:solidFill>
                  <a:srgbClr val="FF0000"/>
                </a:solidFill>
              </a:rPr>
            </a:br>
            <a:r>
              <a:rPr lang="en-GB" sz="2400" smtClean="0"/>
              <a:t>„Siting and safety case“ </a:t>
            </a:r>
          </a:p>
        </p:txBody>
      </p:sp>
      <p:sp>
        <p:nvSpPr>
          <p:cNvPr id="5128" name="Rectangle 31"/>
          <p:cNvSpPr>
            <a:spLocks noGrp="1"/>
          </p:cNvSpPr>
          <p:nvPr>
            <p:ph type="body" sz="half" idx="2"/>
          </p:nvPr>
        </p:nvSpPr>
        <p:spPr>
          <a:xfrm>
            <a:off x="773080" y="3280565"/>
            <a:ext cx="4429157" cy="3357586"/>
          </a:xfrm>
          <a:noFill/>
        </p:spPr>
        <p:txBody>
          <a:bodyPr/>
          <a:lstStyle/>
          <a:p>
            <a:pPr marL="271463" lvl="2" indent="-271463" eaLnBrk="1" hangingPunct="1">
              <a:spcAft>
                <a:spcPts val="1200"/>
              </a:spcAft>
            </a:pPr>
            <a:r>
              <a:rPr lang="en-GB" smtClean="0">
                <a:solidFill>
                  <a:schemeClr val="bg1"/>
                </a:solidFill>
              </a:rPr>
              <a:t>The first meeting of this type</a:t>
            </a:r>
          </a:p>
          <a:p>
            <a:pPr marL="271463" lvl="2" indent="-271463" eaLnBrk="1" hangingPunct="1">
              <a:spcAft>
                <a:spcPts val="1200"/>
              </a:spcAft>
            </a:pPr>
            <a:r>
              <a:rPr lang="en-GB" smtClean="0">
                <a:solidFill>
                  <a:schemeClr val="bg1"/>
                </a:solidFill>
              </a:rPr>
              <a:t>The possibility of discussion inside the expert community on issues    of „Siting and Safety Case“</a:t>
            </a:r>
          </a:p>
          <a:p>
            <a:pPr marL="271463" lvl="2" indent="-271463" eaLnBrk="1" hangingPunct="1">
              <a:spcAft>
                <a:spcPts val="1200"/>
              </a:spcAft>
            </a:pPr>
            <a:r>
              <a:rPr lang="en-GB" smtClean="0">
                <a:solidFill>
                  <a:schemeClr val="bg1"/>
                </a:solidFill>
              </a:rPr>
              <a:t>Information and opinion exchanges among all participants</a:t>
            </a:r>
          </a:p>
          <a:p>
            <a:pPr marL="271463" lvl="2" indent="-271463" eaLnBrk="1" hangingPunct="1">
              <a:spcAft>
                <a:spcPts val="1200"/>
              </a:spcAft>
            </a:pPr>
            <a:r>
              <a:rPr lang="en-GB" smtClean="0">
                <a:solidFill>
                  <a:schemeClr val="bg1"/>
                </a:solidFill>
              </a:rPr>
              <a:t>Explanation and clarification of some basic terms used in this field</a:t>
            </a:r>
          </a:p>
        </p:txBody>
      </p:sp>
      <p:sp>
        <p:nvSpPr>
          <p:cNvPr id="5129" name="Rectangle 37"/>
          <p:cNvSpPr>
            <a:spLocks/>
          </p:cNvSpPr>
          <p:nvPr/>
        </p:nvSpPr>
        <p:spPr bwMode="auto">
          <a:xfrm>
            <a:off x="5630864" y="3209127"/>
            <a:ext cx="442915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380" tIns="29190" rIns="58380" bIns="29190"/>
          <a:lstStyle/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Absence of some important stakeholders (MIT, MoE, NGOs)</a:t>
            </a:r>
          </a:p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Discussion was sometimes very general</a:t>
            </a:r>
          </a:p>
          <a:p>
            <a:pPr marL="271463" lvl="2" indent="-271463">
              <a:spcBef>
                <a:spcPct val="20000"/>
              </a:spcBef>
              <a:spcAft>
                <a:spcPts val="1200"/>
              </a:spcAft>
              <a:buClr>
                <a:srgbClr val="42BAD2"/>
              </a:buClr>
              <a:buFont typeface="Wingdings" pitchFamily="2" charset="2"/>
              <a:buBlip>
                <a:blip r:embed="rId8"/>
              </a:buBlip>
            </a:pPr>
            <a:r>
              <a:rPr lang="en-GB" sz="2000" dirty="0" smtClean="0">
                <a:solidFill>
                  <a:schemeClr val="bg1"/>
                </a:solidFill>
              </a:rPr>
              <a:t>It was not possible to come out with any actual and important conclusions of practical use or with any impact on the present situation in this field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15890" y="1208863"/>
            <a:ext cx="1007275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cs-CZ" sz="2000" dirty="0" smtClean="0">
                <a:solidFill>
                  <a:schemeClr val="tx2"/>
                </a:solidFill>
              </a:rPr>
              <a:t>T</a:t>
            </a:r>
            <a:r>
              <a:rPr lang="en-GB" sz="2000" dirty="0" smtClean="0">
                <a:solidFill>
                  <a:schemeClr val="tx2"/>
                </a:solidFill>
              </a:rPr>
              <a:t>o get participants input to research in the Czech Republic for development of safety case for final repository of HLW; </a:t>
            </a: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cs-CZ" sz="2000" dirty="0" smtClean="0">
                <a:solidFill>
                  <a:schemeClr val="tx2"/>
                </a:solidFill>
              </a:rPr>
              <a:t>T</a:t>
            </a:r>
            <a:r>
              <a:rPr lang="en-GB" sz="2000" dirty="0" smtClean="0">
                <a:solidFill>
                  <a:schemeClr val="tx2"/>
                </a:solidFill>
              </a:rPr>
              <a:t>o get the participants’ ideas to arguments that should be included in the safety assessment for DGR in the Czech Republic.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1916088" y="2709061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smtClean="0">
                <a:solidFill>
                  <a:srgbClr val="FF0000"/>
                </a:solidFill>
              </a:rPr>
              <a:t>Positives</a:t>
            </a:r>
            <a:endParaRPr lang="en-GB" sz="2400" b="1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773872" y="2709061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400" b="1" smtClean="0">
                <a:solidFill>
                  <a:srgbClr val="FF0000"/>
                </a:solidFill>
              </a:rPr>
              <a:t>Negatives</a:t>
            </a:r>
            <a:endParaRPr lang="en-GB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číslo snímku 4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860869-2A9E-4D1C-A3EA-8B7851F828A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127" name="Rectangle 20"/>
          <p:cNvSpPr>
            <a:spLocks noGrp="1"/>
          </p:cNvSpPr>
          <p:nvPr>
            <p:ph type="title"/>
          </p:nvPr>
        </p:nvSpPr>
        <p:spPr>
          <a:xfrm>
            <a:off x="520700" y="137293"/>
            <a:ext cx="8610626" cy="1000132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solidFill>
                  <a:srgbClr val="FF0000"/>
                </a:solidFill>
              </a:rPr>
              <a:t>Interaction Panel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sz="2400" dirty="0" smtClean="0"/>
              <a:t>„Siting and safety case“ </a:t>
            </a:r>
          </a:p>
        </p:txBody>
      </p:sp>
      <p:grpSp>
        <p:nvGrpSpPr>
          <p:cNvPr id="19" name="Skupina 18"/>
          <p:cNvGrpSpPr/>
          <p:nvPr/>
        </p:nvGrpSpPr>
        <p:grpSpPr>
          <a:xfrm>
            <a:off x="630204" y="2066119"/>
            <a:ext cx="1423990" cy="4572032"/>
            <a:chOff x="2344716" y="1708929"/>
            <a:chExt cx="1423990" cy="3890184"/>
          </a:xfrm>
        </p:grpSpPr>
        <p:pic>
          <p:nvPicPr>
            <p:cNvPr id="20" name="Obrázek 19"/>
            <p:cNvPicPr/>
            <p:nvPr/>
          </p:nvPicPr>
          <p:blipFill>
            <a:blip r:embed="rId2"/>
            <a:srcRect l="46932" t="43555" r="12604" b="1556"/>
            <a:stretch>
              <a:fillRect/>
            </a:stretch>
          </p:blipFill>
          <p:spPr bwMode="auto">
            <a:xfrm>
              <a:off x="2344716" y="1708929"/>
              <a:ext cx="1333500" cy="16859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21" name="Skupina 8"/>
            <p:cNvGrpSpPr/>
            <p:nvPr/>
          </p:nvGrpSpPr>
          <p:grpSpPr>
            <a:xfrm>
              <a:off x="2344717" y="1960563"/>
              <a:ext cx="1423989" cy="3638550"/>
              <a:chOff x="2344717" y="1960563"/>
              <a:chExt cx="1423989" cy="3638550"/>
            </a:xfrm>
          </p:grpSpPr>
          <p:pic>
            <p:nvPicPr>
              <p:cNvPr id="22" name="Obrázek 21"/>
              <p:cNvPicPr/>
              <p:nvPr/>
            </p:nvPicPr>
            <p:blipFill>
              <a:blip r:embed="rId3"/>
              <a:srcRect l="51244" t="8874" r="2653" b="2597"/>
              <a:stretch>
                <a:fillRect/>
              </a:stretch>
            </p:blipFill>
            <p:spPr bwMode="auto">
              <a:xfrm>
                <a:off x="2701906" y="3352003"/>
                <a:ext cx="1066800" cy="223837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Obrázek 22"/>
              <p:cNvPicPr/>
              <p:nvPr/>
            </p:nvPicPr>
            <p:blipFill>
              <a:blip r:embed="rId4"/>
              <a:srcRect l="40163" t="88332" r="733" b="1491"/>
              <a:stretch>
                <a:fillRect/>
              </a:stretch>
            </p:blipFill>
            <p:spPr bwMode="auto">
              <a:xfrm rot="16200000">
                <a:off x="718165" y="3587115"/>
                <a:ext cx="3638550" cy="38544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26" name="TextovéPole 25"/>
          <p:cNvSpPr txBox="1"/>
          <p:nvPr/>
        </p:nvSpPr>
        <p:spPr>
          <a:xfrm>
            <a:off x="2273278" y="2271733"/>
            <a:ext cx="771530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/>
                </a:solidFill>
              </a:rPr>
              <a:t>The Safety Case is a technical and administrative document </a:t>
            </a: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/>
                </a:solidFill>
              </a:rPr>
              <a:t>The Safety Case should be used for communication </a:t>
            </a:r>
          </a:p>
          <a:p>
            <a:pPr marL="361950" lvl="1" indent="-361950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/>
                </a:solidFill>
              </a:rPr>
              <a:t>Lay people should have influence on the Safety Case, questions from the public can actually be recourse to the safety case </a:t>
            </a: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2"/>
                </a:solidFill>
              </a:rPr>
              <a:t>Politicians should take part in formulating the Safety Case</a:t>
            </a:r>
            <a:endParaRPr lang="cs-CZ" sz="2000" dirty="0" smtClean="0">
              <a:solidFill>
                <a:schemeClr val="tx2"/>
              </a:solidFill>
            </a:endParaRPr>
          </a:p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44518" y="1351739"/>
            <a:ext cx="9144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lvl="1" indent="-361950">
              <a:spcBef>
                <a:spcPts val="600"/>
              </a:spcBef>
              <a:buClr>
                <a:srgbClr val="FF0000"/>
              </a:buClr>
              <a:buSzPct val="100000"/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It was discussed if and how stakeholders should be involved in the process of formulating the safety case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2416154" y="5352267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  <a:latin typeface="Year supply of fairy cakes" pitchFamily="2" charset="0"/>
              </a:rPr>
              <a:t>Necessity of a simple and for laymen understandable language for providing the professional information </a:t>
            </a:r>
            <a:r>
              <a:rPr lang="cs-CZ" sz="1600" dirty="0" smtClean="0">
                <a:solidFill>
                  <a:schemeClr val="tx2"/>
                </a:solidFill>
                <a:latin typeface="Year supply of fairy cakes" pitchFamily="2" charset="0"/>
              </a:rPr>
              <a:t>       </a:t>
            </a:r>
            <a:r>
              <a:rPr lang="en-US" sz="1600" dirty="0" smtClean="0">
                <a:solidFill>
                  <a:schemeClr val="tx2"/>
                </a:solidFill>
                <a:latin typeface="Year supply of fairy cakes" pitchFamily="2" charset="0"/>
              </a:rPr>
              <a:t>to the general public.</a:t>
            </a:r>
            <a:endParaRPr lang="en-GB" sz="1600" dirty="0" smtClean="0">
              <a:solidFill>
                <a:schemeClr val="tx2"/>
              </a:solidFill>
              <a:latin typeface="Year supply of fairy cake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6946" y="4566449"/>
            <a:ext cx="1857388" cy="1249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smtClean="0">
                <a:solidFill>
                  <a:srgbClr val="FF0000"/>
                </a:solidFill>
                <a:latin typeface="Comic Sans MS" pitchFamily="66" charset="0"/>
              </a:rPr>
              <a:t>RICOM</a:t>
            </a:r>
            <a:endParaRPr lang="en-GB" sz="360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4988" y="1351739"/>
            <a:ext cx="9620250" cy="378621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dirty="0" smtClean="0"/>
              <a:t>ARGONA project (2007 – 2009) </a:t>
            </a:r>
            <a:r>
              <a:rPr lang="en-GB" dirty="0" smtClean="0">
                <a:sym typeface="Symbol" pitchFamily="18" charset="2"/>
              </a:rPr>
              <a:t> </a:t>
            </a:r>
            <a:r>
              <a:rPr lang="en-GB" b="0" dirty="0" smtClean="0">
                <a:solidFill>
                  <a:srgbClr val="FF0000"/>
                </a:solidFill>
                <a:sym typeface="Symbol" pitchFamily="18" charset="2"/>
              </a:rPr>
              <a:t>Testing of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RISCOM</a:t>
            </a:r>
          </a:p>
          <a:p>
            <a:pPr marL="450850" indent="-450850"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dirty="0" smtClean="0"/>
              <a:t>Establishing of RISCOM Reference Group – </a:t>
            </a:r>
            <a:r>
              <a:rPr lang="en-GB" b="0" dirty="0" smtClean="0"/>
              <a:t>participation of all main stakeholders.</a:t>
            </a:r>
          </a:p>
          <a:p>
            <a:pPr marL="706438" lvl="1" indent="-450850">
              <a:buClr>
                <a:srgbClr val="0854A0"/>
              </a:buClr>
              <a:buSzPct val="100000"/>
              <a:buFont typeface="Wingdings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Search of methods for inciting an interest of the general public and responsible organizations</a:t>
            </a:r>
          </a:p>
          <a:p>
            <a:pPr marL="706438" lvl="1" indent="-450850">
              <a:buClr>
                <a:srgbClr val="0854A0"/>
              </a:buClr>
              <a:buSzPct val="100000"/>
              <a:buFont typeface="Wingdings" pitchFamily="2" charset="2"/>
              <a:buChar char="Ø"/>
            </a:pPr>
            <a:r>
              <a:rPr lang="en-GB" sz="2400" dirty="0" smtClean="0">
                <a:solidFill>
                  <a:schemeClr val="tx1">
                    <a:lumMod val="50000"/>
                  </a:schemeClr>
                </a:solidFill>
              </a:rPr>
              <a:t>Identification of levels and topics for meaningful dialogue </a:t>
            </a:r>
          </a:p>
          <a:p>
            <a:pPr marL="450850" indent="-450850"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dirty="0" smtClean="0"/>
              <a:t>Public Hearing: </a:t>
            </a:r>
            <a:r>
              <a:rPr lang="en-GB" b="0" dirty="0" smtClean="0">
                <a:solidFill>
                  <a:schemeClr val="tx1">
                    <a:lumMod val="50000"/>
                  </a:schemeClr>
                </a:solidFill>
              </a:rPr>
              <a:t>„Resuming of geological survey in localities selected for the DGR“</a:t>
            </a:r>
          </a:p>
          <a:p>
            <a:pPr marL="450850" indent="-450850">
              <a:buClr>
                <a:srgbClr val="FF0000"/>
              </a:buClr>
              <a:buSzPct val="100000"/>
              <a:buNone/>
            </a:pPr>
            <a:endParaRPr lang="en-GB" b="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9" name="Picture 6" descr="Sipka_azurova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58907">
            <a:off x="4165331" y="4586740"/>
            <a:ext cx="589364" cy="34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Sipka_azurova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58907">
            <a:off x="4665397" y="5801186"/>
            <a:ext cx="589364" cy="34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10"/>
          <p:cNvSpPr txBox="1"/>
          <p:nvPr/>
        </p:nvSpPr>
        <p:spPr>
          <a:xfrm>
            <a:off x="2308998" y="6352399"/>
            <a:ext cx="6679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b="1" smtClean="0">
                <a:solidFill>
                  <a:srgbClr val="FF0000"/>
                </a:solidFill>
                <a:latin typeface="Comic Sans MS" pitchFamily="66" charset="0"/>
              </a:rPr>
              <a:t>Working Group for Dialogue on the DGR </a:t>
            </a:r>
            <a:r>
              <a:rPr lang="en-GB" sz="2000" b="1" smtClean="0">
                <a:solidFill>
                  <a:schemeClr val="accent4"/>
                </a:solidFill>
                <a:latin typeface="Comic Sans MS" pitchFamily="66" charset="0"/>
              </a:rPr>
              <a:t>(Nov.2010)</a:t>
            </a:r>
            <a:endParaRPr lang="en-GB" sz="2000" b="1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1024632" y="5209391"/>
            <a:ext cx="746375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b="1" dirty="0" smtClean="0">
                <a:solidFill>
                  <a:schemeClr val="accent1"/>
                </a:solidFill>
              </a:rPr>
              <a:t>International conference: 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„Deliberation – Way to the 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“</a:t>
            </a:r>
            <a:r>
              <a:rPr lang="en-GB" sz="200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DGR”</a:t>
            </a:r>
            <a:endParaRPr lang="en-GB" sz="2000" dirty="0" smtClean="0">
              <a:solidFill>
                <a:schemeClr val="tx1">
                  <a:lumMod val="50000"/>
                </a:schemeClr>
              </a:solidFill>
              <a:latin typeface="Comic Sans MS" pitchFamily="66" charset="0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Role of experts in discussion with public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416154" y="1423177"/>
            <a:ext cx="7786742" cy="5143536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Basic role of independent experts</a:t>
            </a:r>
            <a:r>
              <a:rPr lang="cs-CZ" dirty="0" smtClean="0"/>
              <a:t>:</a:t>
            </a:r>
            <a:endParaRPr lang="en-GB" dirty="0" smtClean="0"/>
          </a:p>
          <a:p>
            <a:pPr lvl="2" indent="-365125">
              <a:buClr>
                <a:srgbClr val="0854A0"/>
              </a:buClr>
              <a:buSzPct val="100000"/>
              <a:buFont typeface="Wingdings" pitchFamily="2" charset="2"/>
              <a:buChar char="§"/>
            </a:pPr>
            <a:r>
              <a:rPr lang="en-GB" dirty="0" smtClean="0"/>
              <a:t>Facilitating discussion </a:t>
            </a:r>
          </a:p>
          <a:p>
            <a:pPr lvl="2" indent="-365125">
              <a:buClr>
                <a:srgbClr val="0854A0"/>
              </a:buClr>
              <a:buSzPct val="100000"/>
              <a:buFont typeface="Wingdings" pitchFamily="2" charset="2"/>
              <a:buChar char="§"/>
            </a:pPr>
            <a:r>
              <a:rPr lang="en-GB" dirty="0" smtClean="0"/>
              <a:t>Providing  basic information (introductory presentations)</a:t>
            </a:r>
          </a:p>
          <a:p>
            <a:pPr lvl="2" indent="-365125">
              <a:buClr>
                <a:srgbClr val="0854A0"/>
              </a:buClr>
              <a:buSzPct val="100000"/>
              <a:buFont typeface="Wingdings" pitchFamily="2" charset="2"/>
              <a:buChar char="§"/>
            </a:pPr>
            <a:r>
              <a:rPr lang="en-GB" dirty="0" smtClean="0"/>
              <a:t>Demonstration activities for the general public</a:t>
            </a:r>
            <a:r>
              <a:rPr lang="cs-CZ" dirty="0" smtClean="0"/>
              <a:t> (</a:t>
            </a:r>
            <a:r>
              <a:rPr lang="en-GB" dirty="0" smtClean="0"/>
              <a:t>open days, field trips to various nuclear facilities</a:t>
            </a:r>
            <a:r>
              <a:rPr lang="cs-CZ" dirty="0" smtClean="0"/>
              <a:t>)</a:t>
            </a:r>
            <a:endParaRPr lang="en-GB" dirty="0" smtClean="0"/>
          </a:p>
          <a:p>
            <a:pPr lvl="2" indent="-365125">
              <a:buClr>
                <a:srgbClr val="0854A0"/>
              </a:buClr>
              <a:buSzPct val="100000"/>
              <a:buFont typeface="Wingdings" pitchFamily="2" charset="2"/>
              <a:buChar char="§"/>
            </a:pPr>
            <a:r>
              <a:rPr lang="en-GB" dirty="0" smtClean="0"/>
              <a:t>Assistance in explaining unclear issues</a:t>
            </a:r>
          </a:p>
          <a:p>
            <a:pPr lvl="2" indent="-365125">
              <a:buClr>
                <a:srgbClr val="0854A0"/>
              </a:buClr>
              <a:buSzPct val="100000"/>
              <a:buFont typeface="Wingdings" pitchFamily="2" charset="2"/>
              <a:buChar char="§"/>
            </a:pPr>
            <a:r>
              <a:rPr lang="en-GB" dirty="0" smtClean="0"/>
              <a:t>Providing independent expert's reports</a:t>
            </a:r>
          </a:p>
          <a:p>
            <a:pPr lvl="2" indent="-365125">
              <a:buClr>
                <a:srgbClr val="0854A0"/>
              </a:buClr>
              <a:buSzPct val="100000"/>
              <a:buNone/>
            </a:pPr>
            <a:endParaRPr lang="en-GB" dirty="0" smtClean="0"/>
          </a:p>
          <a:p>
            <a:pPr lvl="2" indent="-365125">
              <a:buClr>
                <a:srgbClr val="0854A0"/>
              </a:buClr>
              <a:buSzPct val="100000"/>
              <a:buNone/>
            </a:pPr>
            <a:endParaRPr lang="en-GB" dirty="0" smtClean="0"/>
          </a:p>
          <a:p>
            <a:pPr marL="727075" indent="-365125">
              <a:buClr>
                <a:srgbClr val="0854A0"/>
              </a:buClr>
              <a:buSzPct val="100000"/>
              <a:buNone/>
            </a:pPr>
            <a:r>
              <a:rPr lang="en-GB" dirty="0" smtClean="0"/>
              <a:t>		</a:t>
            </a:r>
          </a:p>
          <a:p>
            <a:pPr marL="727075" indent="-365125">
              <a:buClr>
                <a:srgbClr val="0854A0"/>
              </a:buClr>
              <a:buSzPct val="100000"/>
              <a:buNone/>
            </a:pPr>
            <a:r>
              <a:rPr lang="en-GB" dirty="0" smtClean="0"/>
              <a:t>		Increasing public awareness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5" name="Zástupný symbol pro obsah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8766" y="1637491"/>
            <a:ext cx="1800225" cy="4594225"/>
          </a:xfrm>
          <a:prstGeom prst="rect">
            <a:avLst/>
          </a:prstGeom>
        </p:spPr>
      </p:pic>
      <p:pic>
        <p:nvPicPr>
          <p:cNvPr id="6" name="Picture 6" descr="Sipka_azurova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309393" y="5245110"/>
            <a:ext cx="78581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(in terms of technical expert)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734" y="1386665"/>
            <a:ext cx="9610758" cy="4786346"/>
          </a:xfrm>
        </p:spPr>
        <p:txBody>
          <a:bodyPr/>
          <a:lstStyle/>
          <a:p>
            <a:pPr marL="361950" indent="-361950"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b="0" dirty="0" smtClean="0"/>
              <a:t>WMAs must in the first place acquire confidence of independent experts and only then they can transfer this confidence on broad public</a:t>
            </a:r>
          </a:p>
          <a:p>
            <a:pPr marL="361950" indent="-361950">
              <a:buClr>
                <a:srgbClr val="FF0000"/>
              </a:buClr>
              <a:buSzPct val="100000"/>
              <a:buFont typeface="Wingdings" pitchFamily="2" charset="2"/>
              <a:buChar char="v"/>
            </a:pPr>
            <a:r>
              <a:rPr lang="en-GB" b="0" dirty="0" smtClean="0"/>
              <a:t>The rate in evaluation of  importance technical criteria for various WM alternatives  was almost the same in public representatives group and expert group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4C871C-091C-4347-A28A-8CC450636C0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pSp>
        <p:nvGrpSpPr>
          <p:cNvPr id="13" name="Skupina 12"/>
          <p:cNvGrpSpPr/>
          <p:nvPr/>
        </p:nvGrpSpPr>
        <p:grpSpPr>
          <a:xfrm>
            <a:off x="6130930" y="4209259"/>
            <a:ext cx="2889778" cy="1643072"/>
            <a:chOff x="487328" y="1351739"/>
            <a:chExt cx="2889778" cy="1643072"/>
          </a:xfrm>
        </p:grpSpPr>
        <p:pic>
          <p:nvPicPr>
            <p:cNvPr id="14" name="Picture 4" descr="Obdelnik_azurovy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0204" y="1708929"/>
              <a:ext cx="2357454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6" descr="Sipka_azurova"/>
            <p:cNvPicPr preferRelativeResize="0"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 flipV="1">
              <a:off x="2396565" y="2014270"/>
              <a:ext cx="1643072" cy="318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4" descr="Obdelnik_azurovy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30204" y="2566185"/>
              <a:ext cx="2357454" cy="384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5" descr="Obdelnik_modry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0204" y="2137558"/>
              <a:ext cx="2357454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3"/>
            <p:cNvSpPr txBox="1">
              <a:spLocks/>
            </p:cNvSpPr>
            <p:nvPr/>
          </p:nvSpPr>
          <p:spPr bwMode="auto">
            <a:xfrm>
              <a:off x="701642" y="1780367"/>
              <a:ext cx="2214578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8380" tIns="29190" rIns="58380" bIns="29190" numCol="1" anchor="t" anchorCtr="0" compatLnSpc="1">
              <a:prstTxWarp prst="textNoShape">
                <a:avLst/>
              </a:prstTxWarp>
            </a:bodyPr>
            <a:lstStyle/>
            <a:p>
              <a:pPr marL="0" marR="0" lvl="1" indent="0" algn="ctr" defTabSz="58102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50000"/>
                <a:buNone/>
                <a:tabLst/>
                <a:defRPr/>
              </a:pPr>
              <a:r>
                <a:rPr kumimoji="0" lang="en-GB" b="0" i="0" u="none" strike="noStrike" kern="0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+mn-cs"/>
                </a:rPr>
                <a:t>Post closure safety</a:t>
              </a:r>
            </a:p>
          </p:txBody>
        </p:sp>
        <p:sp>
          <p:nvSpPr>
            <p:cNvPr id="19" name="Rectangle 13"/>
            <p:cNvSpPr txBox="1">
              <a:spLocks/>
            </p:cNvSpPr>
            <p:nvPr/>
          </p:nvSpPr>
          <p:spPr bwMode="auto">
            <a:xfrm>
              <a:off x="701642" y="2137557"/>
              <a:ext cx="2143140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8380" tIns="29190" rIns="58380" bIns="29190" numCol="1" anchor="t" anchorCtr="0" compatLnSpc="1">
              <a:prstTxWarp prst="textNoShape">
                <a:avLst/>
              </a:prstTxWarp>
            </a:bodyPr>
            <a:lstStyle/>
            <a:p>
              <a:pPr marL="0" lvl="1" indent="0" algn="ctr">
                <a:spcBef>
                  <a:spcPct val="20000"/>
                </a:spcBef>
                <a:buClr>
                  <a:schemeClr val="bg2"/>
                </a:buClr>
                <a:buNone/>
              </a:pPr>
              <a:r>
                <a:rPr lang="en-GB" kern="0" dirty="0" smtClean="0">
                  <a:solidFill>
                    <a:schemeClr val="bg1"/>
                  </a:solidFill>
                  <a:latin typeface="+mn-lt"/>
                  <a:cs typeface="+mn-cs"/>
                </a:rPr>
                <a:t>Economic issues</a:t>
              </a:r>
            </a:p>
          </p:txBody>
        </p:sp>
        <p:sp>
          <p:nvSpPr>
            <p:cNvPr id="20" name="Rectangle 13"/>
            <p:cNvSpPr txBox="1">
              <a:spLocks/>
            </p:cNvSpPr>
            <p:nvPr/>
          </p:nvSpPr>
          <p:spPr bwMode="auto">
            <a:xfrm>
              <a:off x="487328" y="2566185"/>
              <a:ext cx="2643206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8380" tIns="29190" rIns="58380" bIns="29190" numCol="1" anchor="t" anchorCtr="0" compatLnSpc="1">
              <a:prstTxWarp prst="textNoShape">
                <a:avLst/>
              </a:prstTxWarp>
            </a:bodyPr>
            <a:lstStyle/>
            <a:p>
              <a:pPr marL="0" marR="0" lvl="1" indent="0" algn="ctr" defTabSz="581025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50000"/>
                <a:buNone/>
                <a:defRPr/>
              </a:pPr>
              <a:r>
                <a:rPr kumimoji="0" lang="en-GB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+mn-cs"/>
                </a:rPr>
                <a:t>Environment</a:t>
              </a:r>
              <a:r>
                <a:rPr lang="cs-CZ" kern="0" dirty="0" smtClean="0">
                  <a:solidFill>
                    <a:schemeClr val="bg1"/>
                  </a:solidFill>
                  <a:latin typeface="+mn-lt"/>
                  <a:cs typeface="+mn-cs"/>
                </a:rPr>
                <a:t>al</a:t>
              </a:r>
              <a:r>
                <a:rPr kumimoji="0" lang="en-GB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+mn-cs"/>
                </a:rPr>
                <a:t> impact</a:t>
              </a:r>
            </a:p>
          </p:txBody>
        </p:sp>
      </p:grpSp>
      <p:pic>
        <p:nvPicPr>
          <p:cNvPr id="21" name="Picture 5" descr="Obdelnik_modry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3806" y="4209259"/>
            <a:ext cx="2357454" cy="37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13"/>
          <p:cNvSpPr txBox="1">
            <a:spLocks/>
          </p:cNvSpPr>
          <p:nvPr/>
        </p:nvSpPr>
        <p:spPr bwMode="auto">
          <a:xfrm>
            <a:off x="6345244" y="4209259"/>
            <a:ext cx="2214578" cy="37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8380" tIns="29190" rIns="58380" bIns="29190" numCol="1" anchor="t" anchorCtr="0" compatLnSpc="1">
            <a:prstTxWarp prst="textNoShape">
              <a:avLst/>
            </a:prstTxWarp>
          </a:bodyPr>
          <a:lstStyle/>
          <a:p>
            <a:pPr marL="0" marR="0" lvl="1" indent="0" algn="ctr" defTabSz="58102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50000"/>
              <a:buFont typeface="Wingdings" pitchFamily="2" charset="2"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+mn-cs"/>
              </a:rPr>
              <a:t>Operational safety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844518" y="4066383"/>
            <a:ext cx="535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„Public acceptance criterion“ </a:t>
            </a:r>
            <a:r>
              <a:rPr lang="en-GB" sz="2400" dirty="0" smtClean="0"/>
              <a:t>is the most important  issue for public, but not for experts who cannot easily transfer it to measurable values 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6202368" y="377983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 smtClean="0"/>
              <a:t>Rate descending: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VJ_2003">
  <a:themeElements>
    <a:clrScheme name="UVJ_2003 1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4D4D4D"/>
      </a:accent2>
      <a:accent3>
        <a:srgbClr val="FFFFFF"/>
      </a:accent3>
      <a:accent4>
        <a:srgbClr val="404040"/>
      </a:accent4>
      <a:accent5>
        <a:srgbClr val="AAB4C6"/>
      </a:accent5>
      <a:accent6>
        <a:srgbClr val="454545"/>
      </a:accent6>
      <a:hlink>
        <a:srgbClr val="8CCDDF"/>
      </a:hlink>
      <a:folHlink>
        <a:srgbClr val="C9E5ED"/>
      </a:folHlink>
    </a:clrScheme>
    <a:fontScheme name="UVJ_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UVJ_2003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VJ_2003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5_UVJ">
  <a:themeElements>
    <a:clrScheme name="15_UVJ 2">
      <a:dk1>
        <a:srgbClr val="4D4D4D"/>
      </a:dk1>
      <a:lt1>
        <a:srgbClr val="FFFFFF"/>
      </a:lt1>
      <a:dk2>
        <a:srgbClr val="08558F"/>
      </a:dk2>
      <a:lt2>
        <a:srgbClr val="8092C7"/>
      </a:lt2>
      <a:accent1>
        <a:srgbClr val="08558F"/>
      </a:accent1>
      <a:accent2>
        <a:srgbClr val="8092C7"/>
      </a:accent2>
      <a:accent3>
        <a:srgbClr val="FFFFFF"/>
      </a:accent3>
      <a:accent4>
        <a:srgbClr val="404040"/>
      </a:accent4>
      <a:accent5>
        <a:srgbClr val="AAB4C6"/>
      </a:accent5>
      <a:accent6>
        <a:srgbClr val="7384B4"/>
      </a:accent6>
      <a:hlink>
        <a:srgbClr val="8CCDDF"/>
      </a:hlink>
      <a:folHlink>
        <a:srgbClr val="C9E5ED"/>
      </a:folHlink>
    </a:clrScheme>
    <a:fontScheme name="15_UVJ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58380" tIns="29190" rIns="58380" bIns="29190" numCol="1" anchor="t" anchorCtr="0" compatLnSpc="1">
        <a:prstTxWarp prst="textNoShape">
          <a:avLst/>
        </a:prstTxWarp>
        <a:spAutoFit/>
      </a:bodyPr>
      <a:lstStyle>
        <a:defPPr marL="0" marR="0" indent="0" algn="l" defTabSz="58102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Pct val="50000"/>
          <a:buFont typeface="Arial" charset="0"/>
          <a:buChar char="•"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5_UVJ 1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4D4D4D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454545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UVJ 2">
        <a:dk1>
          <a:srgbClr val="4D4D4D"/>
        </a:dk1>
        <a:lt1>
          <a:srgbClr val="FFFFFF"/>
        </a:lt1>
        <a:dk2>
          <a:srgbClr val="08558F"/>
        </a:dk2>
        <a:lt2>
          <a:srgbClr val="8092C7"/>
        </a:lt2>
        <a:accent1>
          <a:srgbClr val="08558F"/>
        </a:accent1>
        <a:accent2>
          <a:srgbClr val="8092C7"/>
        </a:accent2>
        <a:accent3>
          <a:srgbClr val="FFFFFF"/>
        </a:accent3>
        <a:accent4>
          <a:srgbClr val="404040"/>
        </a:accent4>
        <a:accent5>
          <a:srgbClr val="AAB4C6"/>
        </a:accent5>
        <a:accent6>
          <a:srgbClr val="7384B4"/>
        </a:accent6>
        <a:hlink>
          <a:srgbClr val="8CCDDF"/>
        </a:hlink>
        <a:folHlink>
          <a:srgbClr val="C9E5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1540</TotalTime>
  <Words>997</Words>
  <Application>Microsoft Office PowerPoint</Application>
  <PresentationFormat>Vlastná</PresentationFormat>
  <Paragraphs>138</Paragraphs>
  <Slides>12</Slides>
  <Notes>3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12</vt:i4>
      </vt:variant>
    </vt:vector>
  </HeadingPairs>
  <TitlesOfParts>
    <vt:vector size="14" baseType="lpstr">
      <vt:lpstr>UVJ_2003</vt:lpstr>
      <vt:lpstr>15_UVJ</vt:lpstr>
      <vt:lpstr>Prezentácia programu PowerPoint</vt:lpstr>
      <vt:lpstr>Deep Geological Repository Development</vt:lpstr>
      <vt:lpstr>Focused Science Shop „ Radioactive waste management and radiation risk in comparison    with other hazardous waste and risk“ </vt:lpstr>
      <vt:lpstr>Consensus Panel „Spent nuclear fuel management alternatives“</vt:lpstr>
      <vt:lpstr>Interaction Panel „Siting and safety case“ </vt:lpstr>
      <vt:lpstr>Interaction Panel „Siting and safety case“ </vt:lpstr>
      <vt:lpstr>RICOM</vt:lpstr>
      <vt:lpstr>Role of experts in discussion with public</vt:lpstr>
      <vt:lpstr>Lessons learned (in terms of technical expert)</vt:lpstr>
      <vt:lpstr>Lessons learned (in terms of sociologist and public)</vt:lpstr>
      <vt:lpstr>Prezentácia programu PowerPoint</vt:lpstr>
      <vt:lpstr>www.ujv.cz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0</dc:title>
  <cp:lastModifiedBy>Pánik Michal</cp:lastModifiedBy>
  <cp:revision>296</cp:revision>
  <dcterms:created xsi:type="dcterms:W3CDTF">2012-07-23T19:51:01Z</dcterms:created>
  <dcterms:modified xsi:type="dcterms:W3CDTF">2013-09-16T06:46:44Z</dcterms:modified>
</cp:coreProperties>
</file>