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4" r:id="rId2"/>
    <p:sldId id="265" r:id="rId3"/>
    <p:sldId id="266" r:id="rId4"/>
    <p:sldId id="279" r:id="rId5"/>
    <p:sldId id="267" r:id="rId6"/>
    <p:sldId id="268" r:id="rId7"/>
    <p:sldId id="273" r:id="rId8"/>
    <p:sldId id="281" r:id="rId9"/>
    <p:sldId id="274" r:id="rId10"/>
    <p:sldId id="269" r:id="rId11"/>
    <p:sldId id="280" r:id="rId12"/>
    <p:sldId id="275" r:id="rId13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50AAE6"/>
    <a:srgbClr val="5A6EB4"/>
    <a:srgbClr val="A00078"/>
    <a:srgbClr val="A01E28"/>
    <a:srgbClr val="A08232"/>
    <a:srgbClr val="DCA01E"/>
    <a:srgbClr val="FA8214"/>
    <a:srgbClr val="82BE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40" autoAdjust="0"/>
    <p:restoredTop sz="91212" autoAdjust="0"/>
  </p:normalViewPr>
  <p:slideViewPr>
    <p:cSldViewPr showGuides="1">
      <p:cViewPr varScale="1">
        <p:scale>
          <a:sx n="78" d="100"/>
          <a:sy n="7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-241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660775" y="468313"/>
            <a:ext cx="275907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r>
              <a:rPr lang="de-DE"/>
              <a:t>Prof. Dr. Max Mustermann | Musterfakultät</a:t>
            </a: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541338" y="8532813"/>
            <a:ext cx="31035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r>
              <a:rPr lang="en-US" sz="800"/>
              <a:t>KIT – University of the State of Baden-Wuerttemberg and </a:t>
            </a:r>
            <a:br>
              <a:rPr lang="en-US" sz="800"/>
            </a:br>
            <a:r>
              <a:rPr lang="en-US" sz="800"/>
              <a:t>National Laboratory of the Helmholtz Association</a:t>
            </a:r>
          </a:p>
        </p:txBody>
      </p:sp>
      <p:pic>
        <p:nvPicPr>
          <p:cNvPr id="9223" name="Picture 11" descr="KIT-Logo-rgb_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275" y="188913"/>
            <a:ext cx="1008063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164197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de-DE"/>
              <a:t>Prof. Dr. Max Mustermann | </a:t>
            </a:r>
            <a:br>
              <a:rPr lang="de-DE"/>
            </a:br>
            <a:r>
              <a:rPr lang="de-DE"/>
              <a:t>Name of Faculty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B5DBA3-DFF6-4CFC-93DE-3F08A0E43AD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506863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 userDrawn="1"/>
        </p:nvGrpSpPr>
        <p:grpSpPr>
          <a:xfrm>
            <a:off x="71438" y="2285992"/>
            <a:ext cx="9358346" cy="4500570"/>
            <a:chOff x="0" y="2357430"/>
            <a:chExt cx="9358346" cy="4500570"/>
          </a:xfrm>
        </p:grpSpPr>
        <p:sp>
          <p:nvSpPr>
            <p:cNvPr id="15" name="Rechteck 14"/>
            <p:cNvSpPr/>
            <p:nvPr userDrawn="1"/>
          </p:nvSpPr>
          <p:spPr>
            <a:xfrm>
              <a:off x="0" y="2357430"/>
              <a:ext cx="9358346" cy="4500570"/>
            </a:xfrm>
            <a:prstGeom prst="rect">
              <a:avLst/>
            </a:prstGeom>
            <a:solidFill>
              <a:srgbClr val="FF99FF"/>
            </a:solidFill>
            <a:ln>
              <a:solidFill>
                <a:srgbClr val="FF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1160486" y="4348172"/>
              <a:ext cx="67691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DE" dirty="0" err="1"/>
                <a:t>Please</a:t>
              </a:r>
              <a:r>
                <a:rPr lang="de-DE" dirty="0"/>
                <a:t> </a:t>
              </a:r>
              <a:r>
                <a:rPr lang="de-DE" dirty="0" err="1"/>
                <a:t>insert</a:t>
              </a:r>
              <a:r>
                <a:rPr lang="de-DE" dirty="0"/>
                <a:t> </a:t>
              </a:r>
              <a:r>
                <a:rPr lang="de-DE" dirty="0" smtClean="0"/>
                <a:t>a</a:t>
              </a:r>
              <a:r>
                <a:rPr lang="de-DE" baseline="0" dirty="0" smtClean="0"/>
                <a:t> </a:t>
              </a:r>
              <a:r>
                <a:rPr lang="de-DE" baseline="0" dirty="0" err="1" smtClean="0"/>
                <a:t>figure</a:t>
              </a:r>
              <a:r>
                <a:rPr lang="de-DE" baseline="0" dirty="0" smtClean="0"/>
                <a:t> in </a:t>
              </a:r>
              <a:r>
                <a:rPr lang="de-DE" baseline="0" dirty="0" err="1" smtClean="0"/>
                <a:t>the</a:t>
              </a:r>
              <a:r>
                <a:rPr lang="de-DE" baseline="0" dirty="0" smtClean="0"/>
                <a:t> </a:t>
              </a:r>
              <a:r>
                <a:rPr lang="de-DE" baseline="0" dirty="0" err="1" smtClean="0"/>
                <a:t>master</a:t>
              </a:r>
              <a:r>
                <a:rPr lang="de-DE" baseline="0" dirty="0" smtClean="0"/>
                <a:t> </a:t>
              </a:r>
              <a:r>
                <a:rPr lang="de-DE" baseline="0" dirty="0" err="1" smtClean="0"/>
                <a:t>transparency</a:t>
              </a:r>
              <a:r>
                <a:rPr lang="de-DE" dirty="0" smtClean="0"/>
                <a:t>.</a:t>
              </a:r>
              <a:endParaRPr lang="de-DE" dirty="0"/>
            </a:p>
          </p:txBody>
        </p:sp>
      </p:grpSp>
      <p:pic>
        <p:nvPicPr>
          <p:cNvPr id="26635" name="Picture 9" descr="II_rahmen_neu_tit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5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96875" y="6475413"/>
            <a:ext cx="36703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/>
              <a:t>KIT – University of the State of Baden-Wuerttemberg and </a:t>
            </a: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800" dirty="0" smtClean="0"/>
              <a:t>National Research Center of the Helmholtz Association</a:t>
            </a:r>
            <a:endParaRPr lang="en-US" sz="800" dirty="0"/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385763" y="3366344"/>
            <a:ext cx="453707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AGO Office – Project Management Agency Karlsruhe</a:t>
            </a:r>
            <a:endParaRPr lang="de-DE" sz="1000" dirty="0">
              <a:solidFill>
                <a:schemeClr val="bg1"/>
              </a:solidFill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7318375" y="6497638"/>
            <a:ext cx="172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defRPr/>
            </a:pPr>
            <a:r>
              <a:rPr lang="de-DE" sz="1600" b="1" dirty="0">
                <a:solidFill>
                  <a:schemeClr val="bg1"/>
                </a:solidFill>
              </a:rPr>
              <a:t>www.kit.edu</a:t>
            </a:r>
          </a:p>
        </p:txBody>
      </p:sp>
      <p:pic>
        <p:nvPicPr>
          <p:cNvPr id="26640" name="Picture 13" descr="KIT-Logo-rgb_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33375"/>
            <a:ext cx="16192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R:\Allgemein\Logo-PTKA\01_3 PTKA_WB Marke_E\Office_Web\PTKA-WB-Marke ENGL 2011 RGB klein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932" y="228796"/>
            <a:ext cx="1656184" cy="50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" y="3645025"/>
            <a:ext cx="8928000" cy="2736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Dr. Markus Stacheder – The AGO expert advisory group</a:t>
            </a:r>
            <a:endParaRPr lang="en-US" dirty="0"/>
          </a:p>
        </p:txBody>
      </p:sp>
      <p:sp>
        <p:nvSpPr>
          <p:cNvPr id="5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E3550-0739-42B7-9A45-B15E57BCDFD5}" type="datetime1">
              <a:rPr lang="de-DE" smtClean="0"/>
              <a:t>16.09.2013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59563" y="333375"/>
            <a:ext cx="2089150" cy="57594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0525" y="333375"/>
            <a:ext cx="6116638" cy="575945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Dr. Markus Stacheder – The AGO expert advisory group</a:t>
            </a:r>
            <a:endParaRPr lang="en-US" dirty="0"/>
          </a:p>
        </p:txBody>
      </p:sp>
      <p:sp>
        <p:nvSpPr>
          <p:cNvPr id="5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69397-55EF-4172-AAC6-91AAA4285C4B}" type="datetime1">
              <a:rPr lang="de-DE" smtClean="0"/>
              <a:t>16.09.2013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Dr. Markus Stacheder – The AGO expert advisory group</a:t>
            </a:r>
            <a:endParaRPr lang="en-US" dirty="0"/>
          </a:p>
        </p:txBody>
      </p:sp>
      <p:sp>
        <p:nvSpPr>
          <p:cNvPr id="5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SITEX - </a:t>
            </a:r>
            <a:fld id="{F7665972-A674-42BB-A6D3-497C66CECC7B}" type="datetime1">
              <a:rPr lang="de-DE" smtClean="0"/>
              <a:pPr/>
              <a:t>16.09.2013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Dr. Markus Stacheder – The AGO expert advisory group</a:t>
            </a:r>
            <a:endParaRPr lang="en-US" dirty="0"/>
          </a:p>
        </p:txBody>
      </p:sp>
      <p:sp>
        <p:nvSpPr>
          <p:cNvPr id="5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A8543-D51A-47F9-8B8C-F345AB63733A}" type="datetime1">
              <a:rPr lang="de-DE" smtClean="0"/>
              <a:t>16.09.2013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2113" y="1198563"/>
            <a:ext cx="4102100" cy="4894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198563"/>
            <a:ext cx="4102100" cy="4894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Dr. Markus Stacheder – The AGO expert advisory group</a:t>
            </a:r>
            <a:endParaRPr lang="en-US" dirty="0"/>
          </a:p>
        </p:txBody>
      </p:sp>
      <p:sp>
        <p:nvSpPr>
          <p:cNvPr id="6" name="Datumsplatzhalter 9"/>
          <p:cNvSpPr>
            <a:spLocks noGrp="1"/>
          </p:cNvSpPr>
          <p:nvPr>
            <p:ph type="dt" sz="half" idx="11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AE0CA-F49A-4A73-B57F-22997294E071}" type="datetime1">
              <a:rPr lang="de-DE" smtClean="0"/>
              <a:t>16.09.2013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Dr. Markus Stacheder – The AGO expert advisory group</a:t>
            </a:r>
            <a:endParaRPr lang="en-US" dirty="0"/>
          </a:p>
        </p:txBody>
      </p:sp>
      <p:sp>
        <p:nvSpPr>
          <p:cNvPr id="8" name="Datumsplatzhalter 9"/>
          <p:cNvSpPr>
            <a:spLocks noGrp="1"/>
          </p:cNvSpPr>
          <p:nvPr>
            <p:ph type="dt" sz="half" idx="11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A860C-D31C-4FE4-87E8-BBD43D289E2E}" type="datetime1">
              <a:rPr lang="de-DE" smtClean="0"/>
              <a:t>16.09.2013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Dr. Markus Stacheder – The AGO expert advisory group</a:t>
            </a:r>
            <a:endParaRPr lang="en-US" dirty="0"/>
          </a:p>
        </p:txBody>
      </p:sp>
      <p:sp>
        <p:nvSpPr>
          <p:cNvPr id="4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B3696-7C53-41B7-B728-05BA33284096}" type="datetime1">
              <a:rPr lang="de-DE" smtClean="0"/>
              <a:t>16.09.2013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Dr. Markus Stacheder – The AGO expert advisory group</a:t>
            </a:r>
            <a:endParaRPr lang="en-US" dirty="0"/>
          </a:p>
        </p:txBody>
      </p:sp>
      <p:sp>
        <p:nvSpPr>
          <p:cNvPr id="3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13EAA-0E19-4292-8C88-DF7DBF40B533}" type="datetime1">
              <a:rPr lang="de-DE" smtClean="0"/>
              <a:t>16.09.2013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Dr. Markus Stacheder – The AGO expert advisory group</a:t>
            </a:r>
            <a:endParaRPr lang="en-US" dirty="0"/>
          </a:p>
        </p:txBody>
      </p:sp>
      <p:sp>
        <p:nvSpPr>
          <p:cNvPr id="6" name="Datumsplatzhalter 9"/>
          <p:cNvSpPr>
            <a:spLocks noGrp="1"/>
          </p:cNvSpPr>
          <p:nvPr>
            <p:ph type="dt" sz="half" idx="11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63304-4CBF-499B-B5D7-6025FB62C3E4}" type="datetime1">
              <a:rPr lang="de-DE" smtClean="0"/>
              <a:t>16.09.2013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Dr. Markus Stacheder – The AGO expert advisory group</a:t>
            </a:r>
            <a:endParaRPr lang="en-US" dirty="0"/>
          </a:p>
        </p:txBody>
      </p:sp>
      <p:sp>
        <p:nvSpPr>
          <p:cNvPr id="6" name="Datumsplatzhalter 9"/>
          <p:cNvSpPr>
            <a:spLocks noGrp="1"/>
          </p:cNvSpPr>
          <p:nvPr>
            <p:ph type="dt" sz="half" idx="11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A16D7-93DC-4B03-AF4B-43CA872DBDE7}" type="datetime1">
              <a:rPr lang="de-DE" smtClean="0"/>
              <a:t>16.09.2013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II_rahmen_neu_folg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333375"/>
            <a:ext cx="69119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add 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2113" y="1198563"/>
            <a:ext cx="835660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6011863" y="6453188"/>
            <a:ext cx="273685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>
              <a:spcBef>
                <a:spcPct val="50000"/>
              </a:spcBef>
            </a:pPr>
            <a:r>
              <a:rPr lang="en-US" sz="900" dirty="0" smtClean="0"/>
              <a:t>AGO Office – Project Management Agency Karlsruhe</a:t>
            </a:r>
            <a:endParaRPr lang="en-US" sz="900" dirty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50825" y="6445250"/>
            <a:ext cx="3254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  <a:defRPr/>
            </a:pPr>
            <a:fld id="{1667C520-F49C-4D12-A1AD-7CEE7577070E}" type="slidenum">
              <a:rPr lang="de-DE" sz="900" b="1"/>
              <a:pPr>
                <a:spcBef>
                  <a:spcPct val="50000"/>
                </a:spcBef>
                <a:defRPr/>
              </a:pPr>
              <a:t>‹Nr.›</a:t>
            </a:fld>
            <a:endParaRPr lang="de-DE" sz="900" b="1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01800" y="6445250"/>
            <a:ext cx="42481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r>
              <a:rPr lang="en-US" dirty="0" smtClean="0"/>
              <a:t>Dr. Markus Stacheder – The AGO expert advisory group</a:t>
            </a:r>
            <a:endParaRPr lang="en-US" dirty="0"/>
          </a:p>
        </p:txBody>
      </p:sp>
      <p:pic>
        <p:nvPicPr>
          <p:cNvPr id="1037" name="Picture 9" descr="KITlogo_4c_frutige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67625" y="341313"/>
            <a:ext cx="10842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SITEX - </a:t>
            </a:r>
            <a:fld id="{FD7711E6-56E3-4D02-B403-66B465DEBB30}" type="datetime1">
              <a:rPr lang="de-DE" smtClean="0"/>
              <a:pPr/>
              <a:t>16.09.2013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14325" indent="-314325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90575" indent="-314325" algn="l" rtl="0" eaLnBrk="1" fontAlgn="base" hangingPunct="1">
        <a:spcBef>
          <a:spcPct val="20000"/>
        </a:spcBef>
        <a:spcAft>
          <a:spcPct val="0"/>
        </a:spcAft>
        <a:buBlip>
          <a:blip r:embed="rId16"/>
        </a:buBlip>
        <a:defRPr>
          <a:solidFill>
            <a:schemeClr val="tx1"/>
          </a:solidFill>
          <a:latin typeface="+mn-lt"/>
        </a:defRPr>
      </a:lvl2pPr>
      <a:lvl3pPr marL="1209675" indent="-27622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tx1"/>
          </a:solidFill>
          <a:latin typeface="+mn-lt"/>
        </a:defRPr>
      </a:lvl3pPr>
      <a:lvl4pPr marL="1657350" indent="-27622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95500" indent="-27622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395288" y="1412875"/>
            <a:ext cx="838993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lnSpc>
                <a:spcPct val="90000"/>
              </a:lnSpc>
            </a:pPr>
            <a:r>
              <a:rPr lang="en-US" sz="2600" b="1" dirty="0" smtClean="0"/>
              <a:t>AGO – The </a:t>
            </a:r>
            <a:r>
              <a:rPr lang="en-US" sz="2600" b="1" dirty="0" err="1" smtClean="0"/>
              <a:t>Asse</a:t>
            </a:r>
            <a:r>
              <a:rPr lang="en-US" sz="2600" b="1" dirty="0" smtClean="0"/>
              <a:t> Expert Advisory Group in Germany </a:t>
            </a:r>
            <a:r>
              <a:rPr lang="en-US" sz="2600" b="1" dirty="0">
                <a:solidFill>
                  <a:schemeClr val="tx2"/>
                </a:solidFill>
              </a:rPr>
              <a:t/>
            </a:r>
            <a:br>
              <a:rPr lang="en-US" sz="2600" b="1" dirty="0">
                <a:solidFill>
                  <a:schemeClr val="tx2"/>
                </a:solidFill>
              </a:rPr>
            </a:br>
            <a:endParaRPr lang="en-US" sz="2200" b="1" dirty="0">
              <a:solidFill>
                <a:schemeClr val="tx2"/>
              </a:solidFill>
            </a:endParaRPr>
          </a:p>
        </p:txBody>
      </p:sp>
      <p:sp>
        <p:nvSpPr>
          <p:cNvPr id="30725" name="Rectangle 3"/>
          <p:cNvSpPr>
            <a:spLocks noChangeArrowheads="1"/>
          </p:cNvSpPr>
          <p:nvPr/>
        </p:nvSpPr>
        <p:spPr bwMode="auto">
          <a:xfrm>
            <a:off x="1907704" y="1978422"/>
            <a:ext cx="5111229" cy="310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b="1" dirty="0" smtClean="0">
                <a:solidFill>
                  <a:schemeClr val="accent1"/>
                </a:solidFill>
              </a:rPr>
              <a:t>Mission, Added Values and Lessons Learnt</a:t>
            </a:r>
            <a:endParaRPr lang="en-US" b="1" dirty="0">
              <a:solidFill>
                <a:schemeClr val="accent1"/>
              </a:solidFill>
            </a:endParaRPr>
          </a:p>
          <a:p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7536854" y="6160881"/>
            <a:ext cx="15121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err="1" smtClean="0"/>
              <a:t>Ref</a:t>
            </a:r>
            <a:r>
              <a:rPr lang="de-DE" sz="800" dirty="0" smtClean="0"/>
              <a:t>.: Asse II Begleitgruppe</a:t>
            </a:r>
            <a:endParaRPr lang="de-DE" sz="8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701081" y="2484626"/>
            <a:ext cx="57783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lnSpc>
                <a:spcPct val="90000"/>
              </a:lnSpc>
            </a:pPr>
            <a:r>
              <a:rPr lang="en-US" dirty="0" smtClean="0"/>
              <a:t>Markus Stacheder, Karlsruhe Institute of Technology </a:t>
            </a:r>
            <a:endParaRPr lang="en-US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accent1"/>
                </a:solidFill>
              </a:rPr>
              <a:t>Added</a:t>
            </a:r>
            <a:r>
              <a:rPr lang="de-DE" dirty="0" smtClean="0">
                <a:solidFill>
                  <a:schemeClr val="accent1"/>
                </a:solidFill>
              </a:rPr>
              <a:t> Values </a:t>
            </a:r>
            <a:r>
              <a:rPr lang="de-DE" dirty="0" err="1" smtClean="0">
                <a:solidFill>
                  <a:schemeClr val="accent1"/>
                </a:solidFill>
              </a:rPr>
              <a:t>of</a:t>
            </a:r>
            <a:r>
              <a:rPr lang="de-DE" dirty="0" smtClean="0">
                <a:solidFill>
                  <a:schemeClr val="accent1"/>
                </a:solidFill>
              </a:rPr>
              <a:t> AGO-</a:t>
            </a:r>
            <a:r>
              <a:rPr lang="de-DE" dirty="0" err="1" smtClean="0">
                <a:solidFill>
                  <a:schemeClr val="accent1"/>
                </a:solidFill>
              </a:rPr>
              <a:t>work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14325" lvl="1">
              <a:buBlip>
                <a:blip r:embed="rId2"/>
              </a:buBlip>
            </a:pPr>
            <a:endParaRPr lang="de-DE" dirty="0" smtClean="0"/>
          </a:p>
          <a:p>
            <a:pPr marL="314325" lvl="1">
              <a:buBlip>
                <a:blip r:embed="rId2"/>
              </a:buBlip>
            </a:pPr>
            <a:r>
              <a:rPr lang="de-DE" dirty="0" err="1" smtClean="0"/>
              <a:t>Objectiveness</a:t>
            </a:r>
            <a:r>
              <a:rPr lang="de-DE" dirty="0" smtClean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 smtClean="0"/>
              <a:t>discussions</a:t>
            </a:r>
            <a:endParaRPr lang="de-DE" dirty="0" smtClean="0"/>
          </a:p>
          <a:p>
            <a:pPr marL="314325" lvl="1">
              <a:buBlip>
                <a:blip r:embed="rId2"/>
              </a:buBlip>
            </a:pPr>
            <a:endParaRPr lang="de-DE" dirty="0"/>
          </a:p>
          <a:p>
            <a:pPr marL="314325" lvl="1">
              <a:buBlip>
                <a:blip r:embed="rId2"/>
              </a:buBlip>
            </a:pPr>
            <a:r>
              <a:rPr lang="de-DE" dirty="0" err="1" smtClean="0"/>
              <a:t>Increased</a:t>
            </a:r>
            <a:r>
              <a:rPr lang="de-DE" dirty="0" smtClean="0"/>
              <a:t> </a:t>
            </a:r>
            <a:r>
              <a:rPr lang="de-DE" dirty="0" err="1" smtClean="0"/>
              <a:t>transparency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endParaRPr lang="de-DE" dirty="0" smtClean="0"/>
          </a:p>
          <a:p>
            <a:pPr marL="314325" lvl="1">
              <a:buBlip>
                <a:blip r:embed="rId2"/>
              </a:buBlip>
            </a:pPr>
            <a:endParaRPr lang="de-DE" dirty="0"/>
          </a:p>
          <a:p>
            <a:pPr marL="314325" lvl="1">
              <a:buBlip>
                <a:blip r:embed="rId2"/>
              </a:buBlip>
            </a:pPr>
            <a:r>
              <a:rPr lang="de-DE" dirty="0" err="1" smtClean="0"/>
              <a:t>Better</a:t>
            </a:r>
            <a:r>
              <a:rPr lang="de-DE" dirty="0" smtClean="0"/>
              <a:t> </a:t>
            </a:r>
            <a:r>
              <a:rPr lang="de-DE" dirty="0" err="1" smtClean="0"/>
              <a:t>public</a:t>
            </a:r>
            <a:r>
              <a:rPr lang="de-DE" dirty="0" smtClean="0"/>
              <a:t> </a:t>
            </a:r>
            <a:r>
              <a:rPr lang="de-DE" dirty="0" err="1" smtClean="0"/>
              <a:t>access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participation</a:t>
            </a:r>
            <a:r>
              <a:rPr lang="de-DE" dirty="0" smtClean="0"/>
              <a:t> in </a:t>
            </a:r>
            <a:r>
              <a:rPr lang="de-DE" dirty="0" err="1" smtClean="0"/>
              <a:t>decision-making</a:t>
            </a:r>
            <a:r>
              <a:rPr lang="de-DE" dirty="0" smtClean="0"/>
              <a:t> </a:t>
            </a:r>
            <a:r>
              <a:rPr lang="de-DE" dirty="0" err="1" smtClean="0"/>
              <a:t>processes</a:t>
            </a:r>
            <a:endParaRPr lang="de-DE" dirty="0" smtClean="0"/>
          </a:p>
          <a:p>
            <a:pPr marL="314325" lvl="1">
              <a:buBlip>
                <a:blip r:embed="rId2"/>
              </a:buBlip>
            </a:pPr>
            <a:endParaRPr lang="de-DE" dirty="0"/>
          </a:p>
          <a:p>
            <a:pPr marL="314325" lvl="1">
              <a:buBlip>
                <a:blip r:embed="rId2"/>
              </a:buBlip>
            </a:pPr>
            <a:r>
              <a:rPr lang="de-DE" dirty="0" err="1" smtClean="0"/>
              <a:t>Improved</a:t>
            </a:r>
            <a:r>
              <a:rPr lang="de-DE" dirty="0" smtClean="0"/>
              <a:t> </a:t>
            </a:r>
            <a:r>
              <a:rPr lang="de-DE" dirty="0" err="1" smtClean="0"/>
              <a:t>interaction</a:t>
            </a:r>
            <a:r>
              <a:rPr lang="de-DE" dirty="0" smtClean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citizens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 smtClean="0"/>
              <a:t>experts</a:t>
            </a:r>
            <a:endParaRPr lang="de-DE" dirty="0" smtClean="0"/>
          </a:p>
          <a:p>
            <a:pPr marL="314325" lvl="1">
              <a:buBlip>
                <a:blip r:embed="rId2"/>
              </a:buBlip>
            </a:pPr>
            <a:endParaRPr lang="de-DE" dirty="0" smtClean="0"/>
          </a:p>
          <a:p>
            <a:pPr marL="314325" lvl="1">
              <a:buBlip>
                <a:blip r:embed="rId2"/>
              </a:buBlip>
            </a:pPr>
            <a:r>
              <a:rPr lang="de-DE" dirty="0" smtClean="0"/>
              <a:t>Voice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concerns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values</a:t>
            </a:r>
            <a:endParaRPr lang="de-DE" dirty="0" smtClean="0"/>
          </a:p>
          <a:p>
            <a:pPr marL="314325" lvl="1">
              <a:buBlip>
                <a:blip r:embed="rId2"/>
              </a:buBlip>
            </a:pPr>
            <a:endParaRPr lang="de-DE" dirty="0" smtClean="0"/>
          </a:p>
          <a:p>
            <a:pPr marL="314325" lvl="1">
              <a:buBlip>
                <a:blip r:embed="rId2"/>
              </a:buBlip>
            </a:pPr>
            <a:r>
              <a:rPr lang="de-DE" dirty="0" smtClean="0"/>
              <a:t>More </a:t>
            </a:r>
            <a:r>
              <a:rPr lang="de-DE" dirty="0" err="1" smtClean="0"/>
              <a:t>influence</a:t>
            </a:r>
            <a:r>
              <a:rPr lang="de-DE" dirty="0" smtClean="0"/>
              <a:t> on </a:t>
            </a:r>
            <a:r>
              <a:rPr lang="de-DE" dirty="0" err="1" smtClean="0"/>
              <a:t>political</a:t>
            </a:r>
            <a:r>
              <a:rPr lang="de-DE" dirty="0" smtClean="0"/>
              <a:t> </a:t>
            </a:r>
            <a:r>
              <a:rPr lang="de-DE" dirty="0" err="1" smtClean="0"/>
              <a:t>decision-makers</a:t>
            </a:r>
            <a:endParaRPr lang="de-DE" dirty="0" smtClean="0"/>
          </a:p>
          <a:p>
            <a:pPr marL="314325" lvl="1">
              <a:buBlip>
                <a:blip r:embed="rId2"/>
              </a:buBlip>
            </a:pPr>
            <a:endParaRPr lang="de-DE" dirty="0"/>
          </a:p>
          <a:p>
            <a:pPr marL="0" lvl="1" indent="0">
              <a:buNone/>
            </a:pPr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Dr. Markus Stacheder – The AGO expert advisory group</a:t>
            </a:r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SITEX - </a:t>
            </a:r>
            <a:fld id="{F7665972-A674-42BB-A6D3-497C66CECC7B}" type="datetime1">
              <a:rPr lang="de-DE" smtClean="0"/>
              <a:pPr/>
              <a:t>16.09.2013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4362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accent1"/>
                </a:solidFill>
              </a:rPr>
              <a:t>Lessons</a:t>
            </a:r>
            <a:r>
              <a:rPr lang="de-DE" dirty="0" smtClean="0">
                <a:solidFill>
                  <a:schemeClr val="accent1"/>
                </a:solidFill>
              </a:rPr>
              <a:t> </a:t>
            </a:r>
            <a:r>
              <a:rPr lang="de-DE" dirty="0" err="1" smtClean="0">
                <a:solidFill>
                  <a:schemeClr val="accent1"/>
                </a:solidFill>
              </a:rPr>
              <a:t>Learnt</a:t>
            </a:r>
            <a:r>
              <a:rPr lang="de-DE" dirty="0" smtClean="0">
                <a:solidFill>
                  <a:schemeClr val="accent1"/>
                </a:solidFill>
              </a:rPr>
              <a:t> in AGO-</a:t>
            </a:r>
            <a:r>
              <a:rPr lang="de-DE" dirty="0" err="1" smtClean="0">
                <a:solidFill>
                  <a:schemeClr val="accent1"/>
                </a:solidFill>
              </a:rPr>
              <a:t>work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836712"/>
            <a:ext cx="8356600" cy="4894262"/>
          </a:xfrm>
        </p:spPr>
        <p:txBody>
          <a:bodyPr/>
          <a:lstStyle/>
          <a:p>
            <a:pPr marL="476250" lvl="1" indent="0">
              <a:buNone/>
            </a:pPr>
            <a:endParaRPr lang="de-DE" dirty="0"/>
          </a:p>
          <a:p>
            <a:pPr lvl="1"/>
            <a:r>
              <a:rPr lang="de-DE" dirty="0" err="1" smtClean="0"/>
              <a:t>independence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experts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essential</a:t>
            </a:r>
          </a:p>
          <a:p>
            <a:pPr lvl="2"/>
            <a:r>
              <a:rPr lang="de-DE" dirty="0" err="1" smtClean="0"/>
              <a:t>autonomy</a:t>
            </a:r>
            <a:r>
              <a:rPr lang="de-DE" dirty="0" smtClean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 smtClean="0"/>
              <a:t>group</a:t>
            </a:r>
            <a:endParaRPr lang="de-DE" dirty="0" smtClean="0"/>
          </a:p>
          <a:p>
            <a:pPr lvl="2"/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political</a:t>
            </a:r>
            <a:r>
              <a:rPr lang="de-DE" dirty="0" smtClean="0"/>
              <a:t> </a:t>
            </a:r>
            <a:r>
              <a:rPr lang="de-DE" dirty="0" err="1" smtClean="0"/>
              <a:t>influence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influence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funding</a:t>
            </a:r>
            <a:r>
              <a:rPr lang="de-DE" dirty="0" smtClean="0"/>
              <a:t> </a:t>
            </a:r>
            <a:r>
              <a:rPr lang="de-DE" dirty="0" err="1" smtClean="0"/>
              <a:t>organization</a:t>
            </a:r>
            <a:endParaRPr lang="de-DE" dirty="0" smtClean="0"/>
          </a:p>
          <a:p>
            <a:pPr lvl="2"/>
            <a:r>
              <a:rPr lang="de-DE" dirty="0" err="1" smtClean="0"/>
              <a:t>full</a:t>
            </a:r>
            <a:r>
              <a:rPr lang="de-DE" dirty="0" smtClean="0"/>
              <a:t> </a:t>
            </a:r>
            <a:r>
              <a:rPr lang="de-DE" dirty="0" err="1"/>
              <a:t>free</a:t>
            </a:r>
            <a:r>
              <a:rPr lang="de-DE" dirty="0"/>
              <a:t> </a:t>
            </a:r>
            <a:r>
              <a:rPr lang="de-DE" dirty="0" err="1"/>
              <a:t>access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all </a:t>
            </a:r>
            <a:r>
              <a:rPr lang="de-DE" dirty="0" err="1" smtClean="0"/>
              <a:t>requested</a:t>
            </a:r>
            <a:r>
              <a:rPr lang="de-DE" dirty="0" smtClean="0"/>
              <a:t> </a:t>
            </a:r>
            <a:r>
              <a:rPr lang="de-DE" dirty="0" err="1" smtClean="0"/>
              <a:t>documents</a:t>
            </a:r>
            <a:endParaRPr lang="de-DE" dirty="0" smtClean="0"/>
          </a:p>
          <a:p>
            <a:pPr lvl="2"/>
            <a:endParaRPr lang="de-DE" dirty="0" smtClean="0"/>
          </a:p>
          <a:p>
            <a:pPr lvl="1"/>
            <a:r>
              <a:rPr lang="de-DE" dirty="0" err="1" smtClean="0"/>
              <a:t>interaction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AGO </a:t>
            </a:r>
            <a:r>
              <a:rPr lang="de-DE" dirty="0" err="1" smtClean="0"/>
              <a:t>and</a:t>
            </a:r>
            <a:r>
              <a:rPr lang="de-DE" dirty="0" smtClean="0"/>
              <a:t> A2B</a:t>
            </a:r>
          </a:p>
          <a:p>
            <a:pPr lvl="2"/>
            <a:r>
              <a:rPr lang="de-DE" dirty="0" err="1" smtClean="0"/>
              <a:t>increased</a:t>
            </a:r>
            <a:r>
              <a:rPr lang="de-DE" dirty="0" smtClean="0"/>
              <a:t> </a:t>
            </a:r>
            <a:r>
              <a:rPr lang="de-DE" dirty="0" err="1"/>
              <a:t>transparency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decisions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dismissions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A2B</a:t>
            </a:r>
          </a:p>
          <a:p>
            <a:pPr lvl="2"/>
            <a:r>
              <a:rPr lang="de-DE" dirty="0" err="1" smtClean="0"/>
              <a:t>better</a:t>
            </a:r>
            <a:r>
              <a:rPr lang="de-DE" dirty="0" smtClean="0"/>
              <a:t> </a:t>
            </a:r>
            <a:r>
              <a:rPr lang="de-DE" dirty="0" err="1" smtClean="0"/>
              <a:t>feedback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A2B on AGO-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2"/>
            <a:r>
              <a:rPr lang="de-DE" dirty="0" err="1" smtClean="0"/>
              <a:t>improvement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public</a:t>
            </a:r>
            <a:r>
              <a:rPr lang="de-DE" dirty="0" smtClean="0"/>
              <a:t> </a:t>
            </a:r>
            <a:r>
              <a:rPr lang="de-DE" dirty="0" err="1"/>
              <a:t>relations</a:t>
            </a:r>
            <a:r>
              <a:rPr lang="de-DE" dirty="0"/>
              <a:t> </a:t>
            </a:r>
            <a:r>
              <a:rPr lang="de-DE" dirty="0" err="1" smtClean="0"/>
              <a:t>affairs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A2B</a:t>
            </a:r>
          </a:p>
          <a:p>
            <a:pPr lvl="2"/>
            <a:endParaRPr lang="de-DE" dirty="0" smtClean="0"/>
          </a:p>
          <a:p>
            <a:pPr lvl="1"/>
            <a:r>
              <a:rPr lang="de-DE" dirty="0" err="1" smtClean="0"/>
              <a:t>interaction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AGO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operator</a:t>
            </a:r>
            <a:r>
              <a:rPr lang="de-DE" dirty="0" smtClean="0"/>
              <a:t> (</a:t>
            </a:r>
            <a:r>
              <a:rPr lang="de-DE" dirty="0" err="1" smtClean="0"/>
              <a:t>BfS</a:t>
            </a:r>
            <a:r>
              <a:rPr lang="de-DE" dirty="0" smtClean="0"/>
              <a:t>) </a:t>
            </a:r>
            <a:endParaRPr lang="de-DE" dirty="0"/>
          </a:p>
          <a:p>
            <a:pPr lvl="2"/>
            <a:r>
              <a:rPr lang="de-DE" dirty="0" err="1" smtClean="0"/>
              <a:t>consideration</a:t>
            </a:r>
            <a:r>
              <a:rPr lang="de-DE" dirty="0" smtClean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smtClean="0"/>
              <a:t>AGO-</a:t>
            </a:r>
            <a:r>
              <a:rPr lang="de-DE" dirty="0" err="1" smtClean="0"/>
              <a:t>advice</a:t>
            </a:r>
            <a:endParaRPr lang="de-DE" dirty="0" smtClean="0"/>
          </a:p>
          <a:p>
            <a:pPr lvl="2"/>
            <a:r>
              <a:rPr lang="de-DE" dirty="0" err="1" smtClean="0"/>
              <a:t>earlier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issues</a:t>
            </a:r>
            <a:endParaRPr lang="de-DE" dirty="0" smtClean="0"/>
          </a:p>
          <a:p>
            <a:pPr marL="933450" lvl="2" indent="0">
              <a:buNone/>
            </a:pPr>
            <a:endParaRPr lang="de-DE" dirty="0" smtClean="0"/>
          </a:p>
          <a:p>
            <a:pPr lvl="1"/>
            <a:r>
              <a:rPr lang="de-DE" dirty="0" err="1" smtClean="0"/>
              <a:t>independent</a:t>
            </a:r>
            <a:r>
              <a:rPr lang="de-DE" dirty="0" smtClean="0"/>
              <a:t> </a:t>
            </a:r>
            <a:r>
              <a:rPr lang="de-DE" dirty="0" err="1" smtClean="0"/>
              <a:t>arbitration</a:t>
            </a:r>
            <a:r>
              <a:rPr lang="de-DE" dirty="0" smtClean="0"/>
              <a:t> </a:t>
            </a:r>
            <a:r>
              <a:rPr lang="de-DE" dirty="0" err="1" smtClean="0"/>
              <a:t>board</a:t>
            </a:r>
            <a:r>
              <a:rPr lang="de-DE" dirty="0" smtClean="0"/>
              <a:t> </a:t>
            </a:r>
            <a:r>
              <a:rPr lang="de-DE" dirty="0" err="1" smtClean="0"/>
              <a:t>could</a:t>
            </a:r>
            <a:r>
              <a:rPr lang="de-DE" dirty="0" smtClean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 smtClean="0"/>
              <a:t>helpful</a:t>
            </a:r>
            <a:endParaRPr lang="de-DE" dirty="0"/>
          </a:p>
          <a:p>
            <a:pPr lvl="1"/>
            <a:endParaRPr lang="de-DE" dirty="0"/>
          </a:p>
          <a:p>
            <a:pPr marL="476250" lvl="1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Dr. Markus Stacheder – The AGO expert advisory group</a:t>
            </a:r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SITEX - </a:t>
            </a:r>
            <a:fld id="{F7665972-A674-42BB-A6D3-497C66CECC7B}" type="datetime1">
              <a:rPr lang="de-DE" smtClean="0"/>
              <a:pPr/>
              <a:t>16.09.2013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5933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accent1"/>
                </a:solidFill>
              </a:rPr>
              <a:t>List </a:t>
            </a:r>
            <a:r>
              <a:rPr lang="de-DE" dirty="0" err="1" smtClean="0">
                <a:solidFill>
                  <a:schemeClr val="accent1"/>
                </a:solidFill>
              </a:rPr>
              <a:t>of</a:t>
            </a:r>
            <a:r>
              <a:rPr lang="de-DE" dirty="0" smtClean="0">
                <a:solidFill>
                  <a:schemeClr val="accent1"/>
                </a:solidFill>
              </a:rPr>
              <a:t> </a:t>
            </a:r>
            <a:r>
              <a:rPr lang="de-DE" dirty="0" err="1" smtClean="0">
                <a:solidFill>
                  <a:schemeClr val="accent1"/>
                </a:solidFill>
              </a:rPr>
              <a:t>Abbreviations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600" dirty="0" smtClean="0"/>
              <a:t>AGO – Asse Expert Advisory Group</a:t>
            </a:r>
          </a:p>
          <a:p>
            <a:endParaRPr lang="de-DE" sz="1600" dirty="0" smtClean="0"/>
          </a:p>
          <a:p>
            <a:r>
              <a:rPr lang="de-DE" sz="1600" dirty="0" smtClean="0"/>
              <a:t>A2B – Asse </a:t>
            </a:r>
            <a:r>
              <a:rPr lang="de-DE" sz="1600" dirty="0" err="1" smtClean="0"/>
              <a:t>Citizen</a:t>
            </a:r>
            <a:r>
              <a:rPr lang="de-DE" sz="1600" dirty="0" smtClean="0"/>
              <a:t> Advisory Group</a:t>
            </a:r>
          </a:p>
          <a:p>
            <a:endParaRPr lang="de-DE" sz="1600" dirty="0" smtClean="0"/>
          </a:p>
          <a:p>
            <a:r>
              <a:rPr lang="de-DE" sz="1600" dirty="0" err="1" smtClean="0"/>
              <a:t>BfS</a:t>
            </a:r>
            <a:r>
              <a:rPr lang="de-DE" sz="1600" dirty="0" smtClean="0"/>
              <a:t> – Federal Office </a:t>
            </a:r>
            <a:r>
              <a:rPr lang="de-DE" sz="1600" dirty="0" err="1" smtClean="0"/>
              <a:t>for</a:t>
            </a:r>
            <a:r>
              <a:rPr lang="de-DE" sz="1600" dirty="0" smtClean="0"/>
              <a:t> Radiation </a:t>
            </a:r>
            <a:r>
              <a:rPr lang="de-DE" sz="1600" dirty="0" err="1" smtClean="0"/>
              <a:t>Protection</a:t>
            </a:r>
            <a:endParaRPr lang="de-DE" sz="1600" dirty="0" smtClean="0"/>
          </a:p>
          <a:p>
            <a:endParaRPr lang="de-DE" sz="1600" dirty="0" smtClean="0"/>
          </a:p>
          <a:p>
            <a:r>
              <a:rPr lang="de-DE" sz="1600" dirty="0" smtClean="0"/>
              <a:t>KIT-PTKA: Karlsruhe Institute </a:t>
            </a:r>
            <a:r>
              <a:rPr lang="de-DE" sz="1600" dirty="0" err="1" smtClean="0"/>
              <a:t>of</a:t>
            </a:r>
            <a:r>
              <a:rPr lang="de-DE" sz="1600" dirty="0" smtClean="0"/>
              <a:t> Technology - Project Management Agency Karlsruhe</a:t>
            </a:r>
          </a:p>
          <a:p>
            <a:endParaRPr lang="de-DE" sz="1600" dirty="0" smtClean="0"/>
          </a:p>
          <a:p>
            <a:r>
              <a:rPr lang="de-DE" sz="1600" dirty="0" smtClean="0"/>
              <a:t>BMU – </a:t>
            </a:r>
            <a:r>
              <a:rPr lang="de-DE" sz="1600" dirty="0"/>
              <a:t>Federal </a:t>
            </a:r>
            <a:r>
              <a:rPr lang="de-DE" sz="1600" dirty="0" err="1"/>
              <a:t>Ministry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Environment</a:t>
            </a:r>
            <a:r>
              <a:rPr lang="de-DE" sz="1600" dirty="0"/>
              <a:t>, </a:t>
            </a:r>
            <a:r>
              <a:rPr lang="de-DE" sz="1600" dirty="0" smtClean="0"/>
              <a:t>Nature </a:t>
            </a:r>
            <a:r>
              <a:rPr lang="de-DE" sz="1600" dirty="0" err="1" smtClean="0"/>
              <a:t>Conservation</a:t>
            </a:r>
            <a:r>
              <a:rPr lang="de-DE" sz="1600" dirty="0" smtClean="0"/>
              <a:t> 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Nuclear</a:t>
            </a:r>
            <a:r>
              <a:rPr lang="de-DE" sz="1600" dirty="0" smtClean="0"/>
              <a:t> </a:t>
            </a:r>
            <a:r>
              <a:rPr lang="de-DE" sz="1600" dirty="0" err="1"/>
              <a:t>Safety</a:t>
            </a:r>
            <a:endParaRPr lang="de-DE" sz="1600" dirty="0"/>
          </a:p>
          <a:p>
            <a:endParaRPr lang="de-DE" sz="1600" dirty="0" smtClean="0"/>
          </a:p>
          <a:p>
            <a:r>
              <a:rPr lang="de-DE" sz="1600" dirty="0" smtClean="0"/>
              <a:t>BMBF- Federal </a:t>
            </a:r>
            <a:r>
              <a:rPr lang="de-DE" sz="1600" dirty="0" err="1" smtClean="0"/>
              <a:t>Ministry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Education </a:t>
            </a:r>
            <a:r>
              <a:rPr lang="de-DE" sz="1600" dirty="0" err="1" smtClean="0"/>
              <a:t>and</a:t>
            </a:r>
            <a:r>
              <a:rPr lang="de-DE" sz="1600" dirty="0" smtClean="0"/>
              <a:t> Research</a:t>
            </a:r>
          </a:p>
          <a:p>
            <a:endParaRPr lang="de-DE" sz="1600" dirty="0" smtClean="0"/>
          </a:p>
          <a:p>
            <a:r>
              <a:rPr lang="de-DE" sz="1600" dirty="0" smtClean="0"/>
              <a:t>NMU - </a:t>
            </a:r>
            <a:r>
              <a:rPr lang="de-DE" sz="1600" dirty="0" err="1"/>
              <a:t>Ministry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smtClean="0"/>
              <a:t>Environment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/>
              <a:t>Lower</a:t>
            </a:r>
            <a:r>
              <a:rPr lang="de-DE" sz="1600" dirty="0"/>
              <a:t> </a:t>
            </a:r>
            <a:r>
              <a:rPr lang="de-DE" sz="1600" dirty="0" err="1"/>
              <a:t>Saxony</a:t>
            </a:r>
            <a:endParaRPr lang="de-DE" sz="1600" dirty="0"/>
          </a:p>
          <a:p>
            <a:endParaRPr lang="de-DE" sz="1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Dr. Markus Stacheder – The AGO expert advisory group</a:t>
            </a:r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SITEX - </a:t>
            </a:r>
            <a:fld id="{F7665972-A674-42BB-A6D3-497C66CECC7B}" type="datetime1">
              <a:rPr lang="de-DE" smtClean="0"/>
              <a:pPr/>
              <a:t>16.09.2013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795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r>
              <a:rPr lang="en-US" dirty="0"/>
              <a:t>Dr. Markus Stacheder – The AGO expert advisory group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60648"/>
            <a:ext cx="6911975" cy="561975"/>
          </a:xfrm>
        </p:spPr>
        <p:txBody>
          <a:bodyPr/>
          <a:lstStyle/>
          <a:p>
            <a:r>
              <a:rPr lang="de-DE" dirty="0" smtClean="0">
                <a:solidFill>
                  <a:schemeClr val="accent1"/>
                </a:solidFill>
              </a:rPr>
              <a:t>Agenda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smtClean="0"/>
              <a:t>Historical Outline</a:t>
            </a:r>
            <a:endParaRPr lang="de-DE" dirty="0" smtClean="0"/>
          </a:p>
          <a:p>
            <a:endParaRPr lang="de-DE" dirty="0"/>
          </a:p>
          <a:p>
            <a:r>
              <a:rPr lang="de-DE" dirty="0" smtClean="0"/>
              <a:t>Interaction </a:t>
            </a:r>
            <a:r>
              <a:rPr lang="de-DE" dirty="0" err="1" smtClean="0"/>
              <a:t>of</a:t>
            </a:r>
            <a:r>
              <a:rPr lang="de-DE" dirty="0" smtClean="0"/>
              <a:t> Players </a:t>
            </a:r>
            <a:r>
              <a:rPr lang="de-DE" dirty="0" err="1" smtClean="0"/>
              <a:t>and</a:t>
            </a:r>
            <a:r>
              <a:rPr lang="de-DE" dirty="0" smtClean="0"/>
              <a:t> AGO</a:t>
            </a:r>
          </a:p>
          <a:p>
            <a:endParaRPr lang="de-DE" dirty="0"/>
          </a:p>
          <a:p>
            <a:r>
              <a:rPr lang="de-DE" dirty="0" smtClean="0"/>
              <a:t>Mission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Objectives</a:t>
            </a:r>
            <a:r>
              <a:rPr lang="de-DE" dirty="0" smtClean="0"/>
              <a:t> </a:t>
            </a:r>
          </a:p>
          <a:p>
            <a:endParaRPr lang="de-DE" dirty="0" smtClean="0"/>
          </a:p>
          <a:p>
            <a:r>
              <a:rPr lang="de-DE" dirty="0" err="1" smtClean="0"/>
              <a:t>Constitution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Mode </a:t>
            </a:r>
            <a:r>
              <a:rPr lang="de-DE" dirty="0" err="1" smtClean="0"/>
              <a:t>of</a:t>
            </a:r>
            <a:r>
              <a:rPr lang="de-DE" dirty="0" smtClean="0"/>
              <a:t> Operation</a:t>
            </a:r>
          </a:p>
          <a:p>
            <a:endParaRPr lang="de-DE" dirty="0"/>
          </a:p>
          <a:p>
            <a:r>
              <a:rPr lang="de-DE" dirty="0" smtClean="0"/>
              <a:t>Main Topics </a:t>
            </a:r>
            <a:r>
              <a:rPr lang="de-DE" dirty="0" err="1" smtClean="0"/>
              <a:t>addressed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/>
              <a:t>Added</a:t>
            </a:r>
            <a:r>
              <a:rPr lang="de-DE" dirty="0"/>
              <a:t> </a:t>
            </a:r>
            <a:r>
              <a:rPr lang="de-DE" dirty="0" smtClean="0"/>
              <a:t>Values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Lessons</a:t>
            </a:r>
            <a:r>
              <a:rPr lang="de-DE" dirty="0" smtClean="0"/>
              <a:t> </a:t>
            </a:r>
            <a:r>
              <a:rPr lang="de-DE" dirty="0" err="1" smtClean="0"/>
              <a:t>Learnt</a:t>
            </a:r>
            <a:endParaRPr lang="de-DE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smtClean="0"/>
              <a:t>SITEX -</a:t>
            </a:r>
            <a:fld id="{EC046514-D64E-4E11-9A4F-93F7342547CA}" type="datetime1">
              <a:rPr lang="de-DE" smtClean="0"/>
              <a:t>16.09.2013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accent1"/>
                </a:solidFill>
              </a:rPr>
              <a:t>Historical </a:t>
            </a:r>
            <a:r>
              <a:rPr lang="de-DE" dirty="0" err="1" smtClean="0">
                <a:solidFill>
                  <a:schemeClr val="accent1"/>
                </a:solidFill>
              </a:rPr>
              <a:t>outline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63688" y="1124744"/>
            <a:ext cx="7128792" cy="5112568"/>
          </a:xfrm>
        </p:spPr>
        <p:txBody>
          <a:bodyPr/>
          <a:lstStyle/>
          <a:p>
            <a:pPr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de-DE" sz="1600" dirty="0" err="1" smtClean="0"/>
              <a:t>joint</a:t>
            </a:r>
            <a:r>
              <a:rPr lang="de-DE" sz="1600" dirty="0" smtClean="0"/>
              <a:t> press </a:t>
            </a:r>
            <a:r>
              <a:rPr lang="de-DE" sz="1600" dirty="0" err="1" smtClean="0"/>
              <a:t>release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different </a:t>
            </a:r>
            <a:r>
              <a:rPr lang="de-DE" sz="1600" dirty="0" err="1" smtClean="0"/>
              <a:t>Ministries</a:t>
            </a:r>
            <a:r>
              <a:rPr lang="de-DE" sz="1600" dirty="0" smtClean="0"/>
              <a:t> (BMU, BMBF </a:t>
            </a:r>
            <a:r>
              <a:rPr lang="de-DE" sz="1600" dirty="0" err="1" smtClean="0"/>
              <a:t>and</a:t>
            </a:r>
            <a:r>
              <a:rPr lang="de-DE" sz="1600" dirty="0" smtClean="0"/>
              <a:t> NMU) </a:t>
            </a:r>
            <a:r>
              <a:rPr lang="de-DE" sz="1600" dirty="0" err="1" smtClean="0"/>
              <a:t>for</a:t>
            </a:r>
            <a:r>
              <a:rPr lang="de-DE" sz="1600" dirty="0" smtClean="0"/>
              <a:t> a </a:t>
            </a:r>
            <a:r>
              <a:rPr lang="de-DE" sz="1600" dirty="0" err="1" smtClean="0"/>
              <a:t>decomissioning</a:t>
            </a:r>
            <a:r>
              <a:rPr lang="de-DE" sz="1600" dirty="0" smtClean="0"/>
              <a:t> </a:t>
            </a:r>
            <a:r>
              <a:rPr lang="de-DE" sz="1600" dirty="0" err="1" smtClean="0"/>
              <a:t>concept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Asse </a:t>
            </a:r>
            <a:r>
              <a:rPr lang="de-DE" sz="1600" dirty="0" err="1" smtClean="0"/>
              <a:t>salt</a:t>
            </a:r>
            <a:r>
              <a:rPr lang="de-DE" sz="1600" dirty="0" smtClean="0"/>
              <a:t> </a:t>
            </a:r>
            <a:r>
              <a:rPr lang="de-DE" sz="1600" dirty="0" err="1" smtClean="0"/>
              <a:t>mine</a:t>
            </a:r>
            <a:endParaRPr lang="de-DE" sz="1600" dirty="0" smtClean="0"/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de-DE" sz="1600" dirty="0" err="1" smtClean="0"/>
              <a:t>desire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enable</a:t>
            </a:r>
            <a:r>
              <a:rPr lang="de-DE" sz="1600" dirty="0" smtClean="0"/>
              <a:t> </a:t>
            </a:r>
            <a:r>
              <a:rPr lang="de-DE" sz="1600" dirty="0" err="1" smtClean="0"/>
              <a:t>participation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 </a:t>
            </a:r>
            <a:r>
              <a:rPr lang="de-DE" sz="1600" dirty="0" err="1" smtClean="0"/>
              <a:t>the</a:t>
            </a:r>
            <a:r>
              <a:rPr lang="de-DE" sz="1600" dirty="0" smtClean="0"/>
              <a:t> regional </a:t>
            </a:r>
            <a:r>
              <a:rPr lang="de-DE" sz="1600" dirty="0" err="1" smtClean="0"/>
              <a:t>citizenship</a:t>
            </a:r>
            <a:r>
              <a:rPr lang="de-DE" sz="1600" dirty="0" smtClean="0"/>
              <a:t> in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process</a:t>
            </a:r>
            <a:endParaRPr lang="de-DE" sz="1600" dirty="0" smtClean="0"/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de-DE" sz="1600" dirty="0" err="1" smtClean="0"/>
              <a:t>establishment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a </a:t>
            </a:r>
            <a:r>
              <a:rPr lang="de-DE" sz="1600" dirty="0" err="1" smtClean="0"/>
              <a:t>Citizen</a:t>
            </a:r>
            <a:r>
              <a:rPr lang="de-DE" sz="1600" dirty="0" smtClean="0"/>
              <a:t> Advisory Group </a:t>
            </a:r>
            <a:r>
              <a:rPr lang="de-DE" sz="1600" dirty="0" err="1" smtClean="0"/>
              <a:t>supported</a:t>
            </a:r>
            <a:r>
              <a:rPr lang="de-DE" sz="1600" dirty="0" smtClean="0"/>
              <a:t> </a:t>
            </a:r>
            <a:r>
              <a:rPr lang="de-DE" sz="1600" dirty="0" err="1" smtClean="0"/>
              <a:t>by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county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Wolfenbüttel: A2B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de-DE" sz="1600" dirty="0"/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de-DE" sz="1600" dirty="0" err="1" smtClean="0"/>
              <a:t>establishment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Expert Advisory Group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assess</a:t>
            </a:r>
            <a:r>
              <a:rPr lang="de-DE" sz="1600" dirty="0" smtClean="0"/>
              <a:t> </a:t>
            </a:r>
            <a:r>
              <a:rPr lang="de-DE" sz="1600" dirty="0" err="1" smtClean="0"/>
              <a:t>safety</a:t>
            </a:r>
            <a:r>
              <a:rPr lang="de-DE" sz="1600" dirty="0" smtClean="0"/>
              <a:t> </a:t>
            </a:r>
            <a:r>
              <a:rPr lang="de-DE" sz="1600" dirty="0" err="1" smtClean="0"/>
              <a:t>issues</a:t>
            </a:r>
            <a:r>
              <a:rPr lang="de-DE" sz="1600" dirty="0" smtClean="0"/>
              <a:t>: </a:t>
            </a:r>
            <a:br>
              <a:rPr lang="de-DE" sz="1600" dirty="0" smtClean="0"/>
            </a:br>
            <a:r>
              <a:rPr lang="de-DE" sz="1600" b="1" dirty="0" smtClean="0"/>
              <a:t>„Arbeitsgruppe Optionenvergleich (AGO) - </a:t>
            </a:r>
            <a:r>
              <a:rPr lang="de-DE" sz="1600" b="1" dirty="0" err="1" smtClean="0"/>
              <a:t>comparison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of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options</a:t>
            </a:r>
            <a:r>
              <a:rPr lang="de-DE" sz="1600" b="1" dirty="0" smtClean="0"/>
              <a:t>“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de-DE" sz="1600" dirty="0" err="1" smtClean="0"/>
              <a:t>public</a:t>
            </a:r>
            <a:r>
              <a:rPr lang="de-DE" sz="1600" dirty="0" smtClean="0"/>
              <a:t> </a:t>
            </a:r>
            <a:r>
              <a:rPr lang="de-DE" sz="1600" dirty="0" err="1" smtClean="0"/>
              <a:t>funding</a:t>
            </a:r>
            <a:endParaRPr lang="de-DE" sz="1600" dirty="0" smtClean="0"/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de-DE" sz="1600" dirty="0" smtClean="0"/>
              <a:t>KIT-PTKA </a:t>
            </a:r>
            <a:r>
              <a:rPr lang="de-DE" sz="1600" dirty="0" err="1" smtClean="0"/>
              <a:t>assigned</a:t>
            </a:r>
            <a:r>
              <a:rPr lang="de-DE" sz="1600" dirty="0" smtClean="0"/>
              <a:t> </a:t>
            </a:r>
            <a:r>
              <a:rPr lang="de-DE" sz="1600" dirty="0" err="1" smtClean="0"/>
              <a:t>by</a:t>
            </a:r>
            <a:r>
              <a:rPr lang="de-DE" sz="1600" dirty="0" smtClean="0"/>
              <a:t> BMBF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coordinate</a:t>
            </a:r>
            <a:r>
              <a:rPr lang="de-DE" sz="1600" dirty="0" smtClean="0"/>
              <a:t> AGO </a:t>
            </a:r>
            <a:r>
              <a:rPr lang="de-DE" sz="1600" dirty="0" err="1" smtClean="0"/>
              <a:t>activities</a:t>
            </a:r>
            <a:r>
              <a:rPr lang="de-DE" sz="1600" dirty="0" smtClean="0"/>
              <a:t> 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de-DE" sz="1600" dirty="0" smtClean="0"/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de-DE" sz="1600" dirty="0" err="1" smtClean="0"/>
              <a:t>BfS</a:t>
            </a:r>
            <a:r>
              <a:rPr lang="de-DE" sz="1600" dirty="0" smtClean="0"/>
              <a:t> </a:t>
            </a:r>
            <a:r>
              <a:rPr lang="de-DE" sz="1600" dirty="0" err="1" smtClean="0"/>
              <a:t>adopts</a:t>
            </a:r>
            <a:r>
              <a:rPr lang="de-DE" sz="1600" dirty="0" smtClean="0"/>
              <a:t> </a:t>
            </a:r>
            <a:r>
              <a:rPr lang="de-DE" sz="1600" dirty="0" err="1" smtClean="0"/>
              <a:t>responsibility</a:t>
            </a:r>
            <a:r>
              <a:rPr lang="de-DE" sz="1600" dirty="0" smtClean="0"/>
              <a:t> </a:t>
            </a:r>
            <a:r>
              <a:rPr lang="de-DE" sz="1600" dirty="0" err="1" smtClean="0"/>
              <a:t>for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Asse </a:t>
            </a:r>
            <a:r>
              <a:rPr lang="de-DE" sz="1600" dirty="0" err="1" smtClean="0"/>
              <a:t>site</a:t>
            </a:r>
            <a:endParaRPr lang="de-DE" sz="1600" dirty="0" smtClean="0"/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de-DE" sz="1600" dirty="0" smtClean="0"/>
              <a:t>BMU </a:t>
            </a:r>
            <a:r>
              <a:rPr lang="de-DE" sz="1600" dirty="0" err="1" smtClean="0"/>
              <a:t>obtains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role</a:t>
            </a:r>
            <a:r>
              <a:rPr lang="de-DE" sz="1600" dirty="0" smtClean="0"/>
              <a:t> </a:t>
            </a:r>
            <a:r>
              <a:rPr lang="de-DE" sz="1600" dirty="0" err="1" smtClean="0"/>
              <a:t>as</a:t>
            </a:r>
            <a:r>
              <a:rPr lang="de-DE" sz="1600" dirty="0" smtClean="0"/>
              <a:t> </a:t>
            </a:r>
            <a:r>
              <a:rPr lang="de-DE" sz="1600" dirty="0" err="1" smtClean="0"/>
              <a:t>supervising</a:t>
            </a:r>
            <a:r>
              <a:rPr lang="de-DE" sz="1600" dirty="0" smtClean="0"/>
              <a:t> </a:t>
            </a:r>
            <a:r>
              <a:rPr lang="de-DE" sz="1600" dirty="0" err="1" smtClean="0"/>
              <a:t>authority</a:t>
            </a:r>
            <a:r>
              <a:rPr lang="de-DE" sz="1600" dirty="0" smtClean="0"/>
              <a:t> </a:t>
            </a:r>
            <a:endParaRPr lang="de-DE" sz="1600" dirty="0" smtClean="0"/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de-DE" sz="1600" dirty="0" smtClean="0"/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de-DE" sz="1600" dirty="0" err="1" smtClean="0"/>
              <a:t>BfS</a:t>
            </a:r>
            <a:r>
              <a:rPr lang="de-DE" sz="1600" dirty="0" smtClean="0"/>
              <a:t> </a:t>
            </a:r>
            <a:r>
              <a:rPr lang="de-DE" sz="1600" dirty="0" err="1" smtClean="0"/>
              <a:t>decides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recover</a:t>
            </a:r>
            <a:r>
              <a:rPr lang="de-DE" sz="1600" dirty="0" smtClean="0"/>
              <a:t> </a:t>
            </a:r>
            <a:r>
              <a:rPr lang="de-DE" sz="1600" dirty="0" err="1" smtClean="0"/>
              <a:t>nuclear</a:t>
            </a:r>
            <a:r>
              <a:rPr lang="de-DE" sz="1600" dirty="0" smtClean="0"/>
              <a:t> </a:t>
            </a:r>
            <a:r>
              <a:rPr lang="de-DE" sz="1600" dirty="0" err="1" smtClean="0"/>
              <a:t>waste</a:t>
            </a:r>
            <a:r>
              <a:rPr lang="de-DE" sz="1600" dirty="0" smtClean="0"/>
              <a:t> </a:t>
            </a:r>
            <a:br>
              <a:rPr lang="de-DE" sz="1600" dirty="0" smtClean="0"/>
            </a:br>
            <a:r>
              <a:rPr lang="de-DE" sz="1600" dirty="0" smtClean="0"/>
              <a:t>„</a:t>
            </a:r>
            <a:r>
              <a:rPr lang="de-DE" sz="1600" b="1" dirty="0" smtClean="0"/>
              <a:t>Arbeitsgruppe Option Rückholung (AGO) – </a:t>
            </a:r>
            <a:r>
              <a:rPr lang="de-DE" sz="1600" b="1" dirty="0" err="1" smtClean="0"/>
              <a:t>option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recovery</a:t>
            </a:r>
            <a:r>
              <a:rPr lang="de-DE" sz="1600" b="1" dirty="0" smtClean="0"/>
              <a:t>“</a:t>
            </a:r>
            <a:endParaRPr lang="de-DE" sz="1600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Dr. Markus Stacheder – The AGO expert advisory group</a:t>
            </a:r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smtClean="0"/>
              <a:t>SITEX -</a:t>
            </a:r>
            <a:fld id="{F7665972-A674-42BB-A6D3-497C66CECC7B}" type="datetime1">
              <a:rPr lang="de-DE" smtClean="0"/>
              <a:pPr/>
              <a:t>16.09.2013</a:t>
            </a:fld>
            <a:endParaRPr lang="de-DE" dirty="0"/>
          </a:p>
        </p:txBody>
      </p:sp>
      <p:sp>
        <p:nvSpPr>
          <p:cNvPr id="14" name="Pfeil nach unten 13"/>
          <p:cNvSpPr/>
          <p:nvPr/>
        </p:nvSpPr>
        <p:spPr>
          <a:xfrm>
            <a:off x="251520" y="980728"/>
            <a:ext cx="1296144" cy="52565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b="1" dirty="0"/>
          </a:p>
        </p:txBody>
      </p:sp>
      <p:sp>
        <p:nvSpPr>
          <p:cNvPr id="15" name="Textfeld 14"/>
          <p:cNvSpPr txBox="1"/>
          <p:nvPr/>
        </p:nvSpPr>
        <p:spPr>
          <a:xfrm>
            <a:off x="579632" y="110141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solidFill>
                  <a:schemeClr val="bg1"/>
                </a:solidFill>
              </a:rPr>
              <a:t>2007</a:t>
            </a:r>
            <a:endParaRPr lang="de-DE" sz="1600" b="1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79632" y="2708920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solidFill>
                  <a:schemeClr val="bg1"/>
                </a:solidFill>
              </a:rPr>
              <a:t>2008</a:t>
            </a:r>
            <a:endParaRPr lang="de-DE" sz="1600" b="1" dirty="0">
              <a:solidFill>
                <a:schemeClr val="bg1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579632" y="4149080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solidFill>
                  <a:schemeClr val="bg1"/>
                </a:solidFill>
              </a:rPr>
              <a:t>2009</a:t>
            </a:r>
            <a:endParaRPr lang="de-DE" sz="1600" b="1" dirty="0">
              <a:solidFill>
                <a:schemeClr val="bg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600742" y="5085184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solidFill>
                  <a:schemeClr val="bg1"/>
                </a:solidFill>
              </a:rPr>
              <a:t>2010</a:t>
            </a:r>
            <a:endParaRPr lang="de-DE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2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6911975" cy="561975"/>
          </a:xfrm>
        </p:spPr>
        <p:txBody>
          <a:bodyPr/>
          <a:lstStyle/>
          <a:p>
            <a:r>
              <a:rPr lang="de-DE" dirty="0" smtClean="0">
                <a:solidFill>
                  <a:schemeClr val="accent1"/>
                </a:solidFill>
              </a:rPr>
              <a:t>Interaction </a:t>
            </a:r>
            <a:r>
              <a:rPr lang="de-DE" dirty="0" err="1" smtClean="0">
                <a:solidFill>
                  <a:schemeClr val="accent1"/>
                </a:solidFill>
              </a:rPr>
              <a:t>of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smtClean="0">
                <a:solidFill>
                  <a:schemeClr val="accent1"/>
                </a:solidFill>
              </a:rPr>
              <a:t>Players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Dr. Markus Stacheder – The AGO expert advisory group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81B3696-7C53-41B7-B728-05BA33284096}" type="datetime1">
              <a:rPr lang="de-DE" smtClean="0"/>
              <a:t>16.09.2013</a:t>
            </a:fld>
            <a:endParaRPr lang="de-DE" dirty="0"/>
          </a:p>
        </p:txBody>
      </p:sp>
      <p:pic>
        <p:nvPicPr>
          <p:cNvPr id="6" name="Picture 2" descr="C:\Users\b.kallenbach\Documents\N&amp;A\Vorträge+Veranstaltungen\Endlagerung\Aarhus Round Table_Brussels 12-2012\Asse Beteiligungsprozess 11-2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31"/>
          <a:stretch>
            <a:fillRect/>
          </a:stretch>
        </p:blipFill>
        <p:spPr bwMode="auto">
          <a:xfrm>
            <a:off x="2555776" y="1243397"/>
            <a:ext cx="4567337" cy="49510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eck 4"/>
          <p:cNvSpPr/>
          <p:nvPr/>
        </p:nvSpPr>
        <p:spPr>
          <a:xfrm>
            <a:off x="3131840" y="1351409"/>
            <a:ext cx="936104" cy="180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300" dirty="0" smtClean="0">
                <a:solidFill>
                  <a:schemeClr val="tx1"/>
                </a:solidFill>
              </a:rPr>
              <a:t>Operator</a:t>
            </a:r>
            <a:endParaRPr lang="de-DE" sz="13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36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accent1"/>
                </a:solidFill>
              </a:rPr>
              <a:t>Mission </a:t>
            </a:r>
            <a:r>
              <a:rPr lang="de-DE" dirty="0" err="1" smtClean="0">
                <a:solidFill>
                  <a:schemeClr val="accent1"/>
                </a:solidFill>
              </a:rPr>
              <a:t>and</a:t>
            </a:r>
            <a:r>
              <a:rPr lang="de-DE" dirty="0" smtClean="0">
                <a:solidFill>
                  <a:schemeClr val="accent1"/>
                </a:solidFill>
              </a:rPr>
              <a:t> </a:t>
            </a:r>
            <a:r>
              <a:rPr lang="de-DE" dirty="0" err="1" smtClean="0">
                <a:solidFill>
                  <a:schemeClr val="accent1"/>
                </a:solidFill>
              </a:rPr>
              <a:t>Objectives</a:t>
            </a:r>
            <a:r>
              <a:rPr lang="de-DE" dirty="0" smtClean="0">
                <a:solidFill>
                  <a:schemeClr val="accent1"/>
                </a:solidFill>
              </a:rPr>
              <a:t> </a:t>
            </a:r>
            <a:r>
              <a:rPr lang="de-DE" dirty="0" err="1" smtClean="0">
                <a:solidFill>
                  <a:schemeClr val="accent1"/>
                </a:solidFill>
              </a:rPr>
              <a:t>of</a:t>
            </a:r>
            <a:r>
              <a:rPr lang="de-DE" dirty="0" smtClean="0">
                <a:solidFill>
                  <a:schemeClr val="accent1"/>
                </a:solidFill>
              </a:rPr>
              <a:t> AGO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Dr. Markus Stacheder – The AGO expert advisory group</a:t>
            </a:r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SITEX - </a:t>
            </a:r>
            <a:fld id="{F7665972-A674-42BB-A6D3-497C66CECC7B}" type="datetime1">
              <a:rPr lang="de-DE" smtClean="0"/>
              <a:pPr/>
              <a:t>16.09.2013</a:t>
            </a:fld>
            <a:endParaRPr lang="de-DE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lnSpc>
                <a:spcPct val="90000"/>
              </a:lnSpc>
              <a:buClr>
                <a:schemeClr val="accent1"/>
              </a:buClr>
              <a:buSzPct val="160000"/>
              <a:buNone/>
            </a:pPr>
            <a:r>
              <a:rPr lang="de-DE" sz="2400" dirty="0" err="1" smtClean="0"/>
              <a:t>contribution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improvement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public</a:t>
            </a:r>
            <a:r>
              <a:rPr lang="de-DE" sz="2400" dirty="0" smtClean="0"/>
              <a:t> </a:t>
            </a:r>
            <a:r>
              <a:rPr lang="de-DE" sz="2400" dirty="0" err="1" smtClean="0"/>
              <a:t>acceptance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Asse </a:t>
            </a:r>
            <a:r>
              <a:rPr lang="de-DE" sz="2400" dirty="0" err="1" smtClean="0"/>
              <a:t>site</a:t>
            </a:r>
            <a:r>
              <a:rPr lang="de-DE" sz="2400" dirty="0" smtClean="0"/>
              <a:t> </a:t>
            </a:r>
            <a:r>
              <a:rPr lang="de-DE" sz="2400" dirty="0" err="1" smtClean="0"/>
              <a:t>decomissioning</a:t>
            </a:r>
            <a:r>
              <a:rPr lang="de-DE" sz="2400" dirty="0" smtClean="0"/>
              <a:t> </a:t>
            </a:r>
            <a:r>
              <a:rPr lang="de-DE" sz="2400" dirty="0" err="1" smtClean="0"/>
              <a:t>concept</a:t>
            </a:r>
            <a:r>
              <a:rPr lang="de-DE" sz="2400" dirty="0" smtClean="0"/>
              <a:t> </a:t>
            </a:r>
            <a:endParaRPr lang="de-DE" sz="2400" b="1" dirty="0"/>
          </a:p>
          <a:p>
            <a:pPr marL="0" indent="0">
              <a:lnSpc>
                <a:spcPct val="90000"/>
              </a:lnSpc>
              <a:buClr>
                <a:schemeClr val="accent1"/>
              </a:buClr>
              <a:buSzPct val="160000"/>
              <a:buNone/>
            </a:pPr>
            <a:endParaRPr lang="de-DE" sz="1800" b="1" dirty="0"/>
          </a:p>
          <a:p>
            <a:pPr marL="0" indent="0">
              <a:lnSpc>
                <a:spcPct val="90000"/>
              </a:lnSpc>
              <a:buClr>
                <a:schemeClr val="accent1"/>
              </a:buClr>
              <a:buSzPct val="160000"/>
              <a:buNone/>
            </a:pPr>
            <a:endParaRPr lang="de-DE" sz="1800" b="1" dirty="0" smtClean="0">
              <a:solidFill>
                <a:schemeClr val="accent1"/>
              </a:solidFill>
            </a:endParaRPr>
          </a:p>
          <a:p>
            <a:pPr marL="0" indent="0">
              <a:lnSpc>
                <a:spcPct val="90000"/>
              </a:lnSpc>
              <a:buClr>
                <a:schemeClr val="accent1"/>
              </a:buClr>
              <a:buSzPct val="160000"/>
              <a:buNone/>
            </a:pPr>
            <a:r>
              <a:rPr lang="de-DE" sz="1800" b="1" dirty="0" smtClean="0">
                <a:solidFill>
                  <a:schemeClr val="accent1"/>
                </a:solidFill>
              </a:rPr>
              <a:t>This </a:t>
            </a:r>
            <a:r>
              <a:rPr lang="de-DE" sz="1800" b="1" dirty="0" err="1" smtClean="0">
                <a:solidFill>
                  <a:schemeClr val="accent1"/>
                </a:solidFill>
              </a:rPr>
              <a:t>is</a:t>
            </a:r>
            <a:r>
              <a:rPr lang="de-DE" sz="1800" b="1" dirty="0" smtClean="0">
                <a:solidFill>
                  <a:schemeClr val="accent1"/>
                </a:solidFill>
              </a:rPr>
              <a:t> </a:t>
            </a:r>
            <a:r>
              <a:rPr lang="de-DE" sz="1800" b="1" dirty="0" err="1" smtClean="0">
                <a:solidFill>
                  <a:schemeClr val="accent1"/>
                </a:solidFill>
              </a:rPr>
              <a:t>achieved</a:t>
            </a:r>
            <a:r>
              <a:rPr lang="de-DE" sz="1800" b="1" dirty="0" smtClean="0">
                <a:solidFill>
                  <a:schemeClr val="accent1"/>
                </a:solidFill>
              </a:rPr>
              <a:t> </a:t>
            </a:r>
            <a:r>
              <a:rPr lang="de-DE" sz="1800" b="1" dirty="0" err="1" smtClean="0">
                <a:solidFill>
                  <a:schemeClr val="accent1"/>
                </a:solidFill>
              </a:rPr>
              <a:t>by</a:t>
            </a:r>
            <a:r>
              <a:rPr lang="de-DE" sz="1800" b="1" dirty="0" smtClean="0">
                <a:solidFill>
                  <a:schemeClr val="accent1"/>
                </a:solidFill>
              </a:rPr>
              <a:t>:</a:t>
            </a:r>
            <a:endParaRPr lang="de-DE" sz="1800" b="1" dirty="0">
              <a:solidFill>
                <a:schemeClr val="accent1"/>
              </a:solidFill>
            </a:endParaRPr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endParaRPr lang="de-DE" sz="1800" dirty="0" smtClean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r>
              <a:rPr lang="de-DE" sz="1800" dirty="0" err="1" smtClean="0"/>
              <a:t>scientific</a:t>
            </a:r>
            <a:r>
              <a:rPr lang="de-DE" sz="1800" dirty="0" smtClean="0"/>
              <a:t> </a:t>
            </a:r>
            <a:r>
              <a:rPr lang="de-DE" sz="1800" dirty="0" err="1"/>
              <a:t>consulting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A2B-Citizen Advisory Group</a:t>
            </a:r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endParaRPr lang="de-DE" sz="1800" dirty="0" smtClean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r>
              <a:rPr lang="de-DE" sz="1800" dirty="0" err="1" smtClean="0"/>
              <a:t>scientific</a:t>
            </a:r>
            <a:r>
              <a:rPr lang="de-DE" sz="1800" dirty="0" smtClean="0"/>
              <a:t> </a:t>
            </a:r>
            <a:r>
              <a:rPr lang="de-DE" sz="1800" dirty="0" err="1" smtClean="0"/>
              <a:t>assessment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operator</a:t>
            </a:r>
            <a:r>
              <a:rPr lang="de-DE" sz="1800" dirty="0" smtClean="0"/>
              <a:t> </a:t>
            </a:r>
            <a:r>
              <a:rPr lang="de-DE" sz="1800" dirty="0" err="1" smtClean="0"/>
              <a:t>decisions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planning</a:t>
            </a:r>
            <a:endParaRPr lang="de-DE" sz="1800" dirty="0" smtClean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endParaRPr lang="de-DE" sz="1800" dirty="0" smtClean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r>
              <a:rPr lang="de-DE" sz="1800" dirty="0" err="1" smtClean="0"/>
              <a:t>identification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follow-up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open </a:t>
            </a:r>
            <a:r>
              <a:rPr lang="de-DE" sz="1800" dirty="0" err="1" smtClean="0"/>
              <a:t>issues</a:t>
            </a:r>
            <a:endParaRPr lang="de-DE" sz="1800" dirty="0"/>
          </a:p>
          <a:p>
            <a:pPr marL="457200" lvl="1" indent="0">
              <a:lnSpc>
                <a:spcPct val="90000"/>
              </a:lnSpc>
              <a:buClr>
                <a:schemeClr val="accent1"/>
              </a:buClr>
              <a:buSzPct val="160000"/>
              <a:buNone/>
            </a:pPr>
            <a:endParaRPr lang="de-DE" sz="1800" dirty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r>
              <a:rPr lang="de-DE" sz="1800" dirty="0" err="1" smtClean="0"/>
              <a:t>explanation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scientific</a:t>
            </a:r>
            <a:r>
              <a:rPr lang="de-DE" sz="1800" dirty="0" smtClean="0"/>
              <a:t> </a:t>
            </a:r>
            <a:r>
              <a:rPr lang="de-DE" sz="1800" dirty="0" err="1" smtClean="0"/>
              <a:t>issues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stakeholders</a:t>
            </a:r>
            <a:r>
              <a:rPr lang="de-DE" sz="1800" dirty="0" smtClean="0"/>
              <a:t> </a:t>
            </a:r>
            <a:endParaRPr lang="de-DE" sz="1800" dirty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endParaRPr lang="de-DE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de-DE" dirty="0"/>
              <a:t> </a:t>
            </a:r>
          </a:p>
          <a:p>
            <a:pPr lvl="2">
              <a:lnSpc>
                <a:spcPct val="90000"/>
              </a:lnSpc>
            </a:pPr>
            <a:endParaRPr lang="de-DE" dirty="0"/>
          </a:p>
          <a:p>
            <a:pPr marL="914400" lvl="2" indent="0">
              <a:lnSpc>
                <a:spcPct val="90000"/>
              </a:lnSpc>
              <a:buNone/>
            </a:pPr>
            <a:r>
              <a:rPr lang="de-DE" dirty="0"/>
              <a:t/>
            </a:r>
            <a:br>
              <a:rPr lang="de-DE" dirty="0"/>
            </a:br>
            <a:endParaRPr lang="de-DE" dirty="0"/>
          </a:p>
          <a:p>
            <a:pPr>
              <a:lnSpc>
                <a:spcPct val="90000"/>
              </a:lnSpc>
            </a:pPr>
            <a:endParaRPr lang="de-DE" sz="1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54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accent1"/>
                </a:solidFill>
              </a:rPr>
              <a:t>Constitution</a:t>
            </a:r>
            <a:r>
              <a:rPr lang="de-DE" dirty="0" smtClean="0">
                <a:solidFill>
                  <a:schemeClr val="accent1"/>
                </a:solidFill>
              </a:rPr>
              <a:t> </a:t>
            </a:r>
            <a:r>
              <a:rPr lang="de-DE" dirty="0" err="1" smtClean="0">
                <a:solidFill>
                  <a:schemeClr val="accent1"/>
                </a:solidFill>
              </a:rPr>
              <a:t>of</a:t>
            </a:r>
            <a:r>
              <a:rPr lang="de-DE" dirty="0" smtClean="0">
                <a:solidFill>
                  <a:schemeClr val="accent1"/>
                </a:solidFill>
              </a:rPr>
              <a:t> AGO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Dr. Markus Stacheder – The AGO expert advisory group</a:t>
            </a:r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SITEX - </a:t>
            </a:r>
            <a:fld id="{F7665972-A674-42BB-A6D3-497C66CECC7B}" type="datetime1">
              <a:rPr lang="de-DE" smtClean="0"/>
              <a:pPr/>
              <a:t>16.09.2013</a:t>
            </a:fld>
            <a:endParaRPr lang="de-DE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de-DE" b="1" dirty="0" smtClean="0"/>
              <a:t>AGO-Members</a:t>
            </a:r>
            <a:endParaRPr lang="de-DE" b="1" dirty="0"/>
          </a:p>
          <a:p>
            <a:pPr>
              <a:lnSpc>
                <a:spcPct val="90000"/>
              </a:lnSpc>
              <a:buFontTx/>
              <a:buNone/>
            </a:pPr>
            <a:endParaRPr lang="de-DE" b="1" dirty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r>
              <a:rPr lang="de-DE" dirty="0" smtClean="0"/>
              <a:t>5 </a:t>
            </a:r>
            <a:r>
              <a:rPr lang="de-DE" dirty="0" err="1" smtClean="0"/>
              <a:t>independent</a:t>
            </a:r>
            <a:r>
              <a:rPr lang="de-DE" dirty="0" smtClean="0"/>
              <a:t> </a:t>
            </a:r>
            <a:r>
              <a:rPr lang="de-DE" dirty="0" err="1" smtClean="0"/>
              <a:t>experts</a:t>
            </a:r>
            <a:r>
              <a:rPr lang="de-DE" dirty="0" smtClean="0"/>
              <a:t>, </a:t>
            </a:r>
            <a:r>
              <a:rPr lang="de-DE" dirty="0" err="1" smtClean="0"/>
              <a:t>appointed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A2B</a:t>
            </a:r>
          </a:p>
          <a:p>
            <a:pPr lvl="2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r>
              <a:rPr lang="de-DE" dirty="0" smtClean="0"/>
              <a:t>1 </a:t>
            </a:r>
            <a:r>
              <a:rPr lang="de-DE" dirty="0" err="1" smtClean="0"/>
              <a:t>Physicist</a:t>
            </a:r>
            <a:endParaRPr lang="de-DE" dirty="0" smtClean="0"/>
          </a:p>
          <a:p>
            <a:pPr lvl="2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r>
              <a:rPr lang="de-DE" dirty="0" smtClean="0"/>
              <a:t>1 </a:t>
            </a:r>
            <a:r>
              <a:rPr lang="de-DE" dirty="0" err="1" smtClean="0"/>
              <a:t>Chemist</a:t>
            </a:r>
            <a:endParaRPr lang="de-DE" dirty="0" smtClean="0"/>
          </a:p>
          <a:p>
            <a:pPr lvl="2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r>
              <a:rPr lang="de-DE" dirty="0" smtClean="0"/>
              <a:t>2 </a:t>
            </a:r>
            <a:r>
              <a:rPr lang="de-DE" dirty="0" err="1" smtClean="0"/>
              <a:t>Geoscientists</a:t>
            </a:r>
            <a:endParaRPr lang="de-DE" dirty="0" smtClean="0"/>
          </a:p>
          <a:p>
            <a:pPr lvl="2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r>
              <a:rPr lang="de-DE" dirty="0" smtClean="0"/>
              <a:t>1 </a:t>
            </a:r>
            <a:r>
              <a:rPr lang="de-DE" dirty="0" err="1" smtClean="0"/>
              <a:t>Mech</a:t>
            </a:r>
            <a:r>
              <a:rPr lang="de-DE" dirty="0" smtClean="0"/>
              <a:t>.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Engineer</a:t>
            </a:r>
            <a:endParaRPr lang="de-DE" dirty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endParaRPr lang="de-DE" dirty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r>
              <a:rPr lang="de-DE" dirty="0"/>
              <a:t>3 </a:t>
            </a:r>
            <a:r>
              <a:rPr lang="de-DE" dirty="0" err="1" smtClean="0"/>
              <a:t>experts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KIT-PTKA-WTE</a:t>
            </a:r>
          </a:p>
          <a:p>
            <a:pPr lvl="2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r>
              <a:rPr lang="de-DE" dirty="0" err="1" smtClean="0"/>
              <a:t>Chemist</a:t>
            </a:r>
            <a:endParaRPr lang="de-DE" dirty="0" smtClean="0"/>
          </a:p>
          <a:p>
            <a:pPr lvl="2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r>
              <a:rPr lang="de-DE" dirty="0" err="1" smtClean="0"/>
              <a:t>Civil</a:t>
            </a:r>
            <a:r>
              <a:rPr lang="de-DE" dirty="0" smtClean="0"/>
              <a:t> Engineer</a:t>
            </a:r>
          </a:p>
          <a:p>
            <a:pPr lvl="2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r>
              <a:rPr lang="de-DE" dirty="0" smtClean="0"/>
              <a:t>Radio-/</a:t>
            </a:r>
            <a:r>
              <a:rPr lang="de-DE" dirty="0" err="1" smtClean="0"/>
              <a:t>Geochemist</a:t>
            </a:r>
            <a:endParaRPr lang="de-DE" dirty="0"/>
          </a:p>
          <a:p>
            <a:pPr lvl="2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endParaRPr lang="de-DE" b="1" dirty="0" smtClean="0"/>
          </a:p>
          <a:p>
            <a:pPr marL="114300" indent="0">
              <a:lnSpc>
                <a:spcPct val="90000"/>
              </a:lnSpc>
              <a:buClr>
                <a:schemeClr val="accent1"/>
              </a:buClr>
              <a:buSzPct val="160000"/>
              <a:buNone/>
            </a:pPr>
            <a:r>
              <a:rPr lang="de-DE" b="1" dirty="0" smtClean="0"/>
              <a:t>Further </a:t>
            </a:r>
            <a:r>
              <a:rPr lang="de-DE" b="1" dirty="0" err="1" smtClean="0"/>
              <a:t>Participants</a:t>
            </a:r>
            <a:endParaRPr lang="de-DE" b="1" dirty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endParaRPr lang="de-DE" dirty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r>
              <a:rPr lang="de-DE" dirty="0" smtClean="0"/>
              <a:t>Federal </a:t>
            </a:r>
            <a:r>
              <a:rPr lang="de-DE" dirty="0" err="1" smtClean="0"/>
              <a:t>Ministry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Environment (BMU) </a:t>
            </a:r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r>
              <a:rPr lang="de-DE" dirty="0" smtClean="0"/>
              <a:t>Federal State </a:t>
            </a:r>
            <a:r>
              <a:rPr lang="de-DE" dirty="0" err="1" smtClean="0"/>
              <a:t>Ministry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Environment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Lower</a:t>
            </a:r>
            <a:r>
              <a:rPr lang="de-DE" dirty="0" smtClean="0"/>
              <a:t> </a:t>
            </a:r>
            <a:r>
              <a:rPr lang="de-DE" dirty="0" err="1" smtClean="0"/>
              <a:t>Saxony</a:t>
            </a:r>
            <a:r>
              <a:rPr lang="de-DE" dirty="0" smtClean="0"/>
              <a:t> (NMU)</a:t>
            </a:r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r>
              <a:rPr lang="de-DE" dirty="0" smtClean="0"/>
              <a:t>The Federal Office </a:t>
            </a:r>
            <a:r>
              <a:rPr lang="de-DE" dirty="0" err="1" smtClean="0"/>
              <a:t>for</a:t>
            </a:r>
            <a:r>
              <a:rPr lang="de-DE" dirty="0" smtClean="0"/>
              <a:t> Radiation </a:t>
            </a:r>
            <a:r>
              <a:rPr lang="de-DE" dirty="0" err="1" smtClean="0"/>
              <a:t>Protection</a:t>
            </a:r>
            <a:r>
              <a:rPr lang="de-DE" dirty="0" smtClean="0"/>
              <a:t> (</a:t>
            </a:r>
            <a:r>
              <a:rPr lang="de-DE" dirty="0" err="1" smtClean="0"/>
              <a:t>BfS</a:t>
            </a:r>
            <a:r>
              <a:rPr lang="de-DE" dirty="0" smtClean="0"/>
              <a:t>)</a:t>
            </a:r>
            <a:br>
              <a:rPr lang="de-DE" dirty="0" smtClean="0"/>
            </a:br>
            <a:r>
              <a:rPr lang="de-DE" dirty="0" smtClean="0"/>
              <a:t> </a:t>
            </a:r>
            <a:endParaRPr lang="de-DE" dirty="0"/>
          </a:p>
          <a:p>
            <a:pPr>
              <a:lnSpc>
                <a:spcPct val="90000"/>
              </a:lnSpc>
            </a:pPr>
            <a:endParaRPr lang="de-DE" sz="1400" dirty="0">
              <a:solidFill>
                <a:schemeClr val="accent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76872"/>
            <a:ext cx="4220312" cy="253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907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accent1"/>
                </a:solidFill>
              </a:rPr>
              <a:t>Mode </a:t>
            </a:r>
            <a:r>
              <a:rPr lang="de-DE" dirty="0" err="1" smtClean="0">
                <a:solidFill>
                  <a:schemeClr val="accent1"/>
                </a:solidFill>
              </a:rPr>
              <a:t>of</a:t>
            </a:r>
            <a:r>
              <a:rPr lang="de-DE" dirty="0" smtClean="0">
                <a:solidFill>
                  <a:schemeClr val="accent1"/>
                </a:solidFill>
              </a:rPr>
              <a:t> Operation </a:t>
            </a:r>
            <a:r>
              <a:rPr lang="de-DE" dirty="0" err="1" smtClean="0">
                <a:solidFill>
                  <a:schemeClr val="accent1"/>
                </a:solidFill>
              </a:rPr>
              <a:t>of</a:t>
            </a:r>
            <a:r>
              <a:rPr lang="de-DE" dirty="0" smtClean="0">
                <a:solidFill>
                  <a:schemeClr val="accent1"/>
                </a:solidFill>
              </a:rPr>
              <a:t> AGO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Dr. Markus Stacheder – The AGO expert advisory group</a:t>
            </a:r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SITEX - </a:t>
            </a:r>
            <a:fld id="{F7665972-A674-42BB-A6D3-497C66CECC7B}" type="datetime1">
              <a:rPr lang="de-DE" smtClean="0"/>
              <a:pPr/>
              <a:t>16.09.2013</a:t>
            </a:fld>
            <a:endParaRPr lang="de-DE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95536" y="1052736"/>
            <a:ext cx="8356600" cy="489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90000"/>
              </a:lnSpc>
              <a:buClr>
                <a:schemeClr val="accent1"/>
              </a:buClr>
              <a:buSzPct val="160000"/>
              <a:buNone/>
            </a:pPr>
            <a:r>
              <a:rPr lang="de-DE" sz="1800" b="1" dirty="0" smtClean="0"/>
              <a:t>Organisational </a:t>
            </a:r>
            <a:r>
              <a:rPr lang="de-DE" sz="1800" b="1" dirty="0" err="1" smtClean="0"/>
              <a:t>framework</a:t>
            </a:r>
            <a:endParaRPr lang="de-DE" sz="1800" b="1" dirty="0"/>
          </a:p>
          <a:p>
            <a:pPr marL="0" indent="0">
              <a:lnSpc>
                <a:spcPct val="90000"/>
              </a:lnSpc>
              <a:buClr>
                <a:schemeClr val="accent1"/>
              </a:buClr>
              <a:buSzPct val="160000"/>
              <a:buNone/>
            </a:pPr>
            <a:endParaRPr lang="de-DE" sz="1800" b="1" dirty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r>
              <a:rPr lang="de-DE" sz="1800" dirty="0" err="1" smtClean="0"/>
              <a:t>monthly</a:t>
            </a:r>
            <a:r>
              <a:rPr lang="de-DE" sz="1800" dirty="0" smtClean="0"/>
              <a:t> </a:t>
            </a:r>
            <a:r>
              <a:rPr lang="de-DE" sz="1800" dirty="0" err="1" smtClean="0"/>
              <a:t>meetings</a:t>
            </a:r>
            <a:r>
              <a:rPr lang="de-DE" sz="1800" dirty="0" smtClean="0"/>
              <a:t>, </a:t>
            </a:r>
            <a:r>
              <a:rPr lang="de-DE" sz="1800" dirty="0" err="1" smtClean="0"/>
              <a:t>compulsory</a:t>
            </a:r>
            <a:r>
              <a:rPr lang="de-DE" sz="1800" dirty="0" smtClean="0"/>
              <a:t> </a:t>
            </a:r>
            <a:r>
              <a:rPr lang="de-DE" sz="1800" dirty="0" err="1" smtClean="0"/>
              <a:t>participation</a:t>
            </a:r>
            <a:r>
              <a:rPr lang="de-DE" sz="1800" dirty="0" smtClean="0"/>
              <a:t> </a:t>
            </a:r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endParaRPr lang="de-DE" sz="1800" dirty="0" smtClean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r>
              <a:rPr lang="de-DE" sz="1800" dirty="0" err="1"/>
              <a:t>reporting</a:t>
            </a:r>
            <a:r>
              <a:rPr lang="de-DE" sz="1800" dirty="0"/>
              <a:t> on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activities</a:t>
            </a:r>
            <a:r>
              <a:rPr lang="de-DE" sz="1800" dirty="0"/>
              <a:t> </a:t>
            </a:r>
            <a:r>
              <a:rPr lang="de-DE" sz="1800" dirty="0" smtClean="0"/>
              <a:t>(A2B, </a:t>
            </a:r>
            <a:r>
              <a:rPr lang="de-DE" sz="1800" dirty="0" err="1" smtClean="0"/>
              <a:t>BfS</a:t>
            </a:r>
            <a:r>
              <a:rPr lang="de-DE" sz="1800" dirty="0" smtClean="0"/>
              <a:t>) </a:t>
            </a:r>
            <a:r>
              <a:rPr lang="de-DE" sz="1800" dirty="0" err="1" smtClean="0"/>
              <a:t>at</a:t>
            </a:r>
            <a:r>
              <a:rPr lang="de-DE" sz="1800" dirty="0" smtClean="0"/>
              <a:t> Asse </a:t>
            </a:r>
            <a:r>
              <a:rPr lang="de-DE" sz="1800" dirty="0" err="1" smtClean="0"/>
              <a:t>site</a:t>
            </a:r>
            <a:endParaRPr lang="de-DE" sz="1800" dirty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endParaRPr lang="de-DE" sz="1800" dirty="0" smtClean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r>
              <a:rPr lang="de-DE" sz="1800" dirty="0" err="1" smtClean="0"/>
              <a:t>commenting</a:t>
            </a:r>
            <a:r>
              <a:rPr lang="de-DE" sz="1800" dirty="0" smtClean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reports</a:t>
            </a:r>
            <a:r>
              <a:rPr lang="de-DE" sz="1800" dirty="0"/>
              <a:t>, </a:t>
            </a:r>
            <a:r>
              <a:rPr lang="de-DE" sz="1800" dirty="0" err="1"/>
              <a:t>concepts</a:t>
            </a:r>
            <a:r>
              <a:rPr lang="de-DE" sz="1800" dirty="0"/>
              <a:t> </a:t>
            </a:r>
            <a:r>
              <a:rPr lang="de-DE" sz="1800" dirty="0" err="1"/>
              <a:t>and</a:t>
            </a:r>
            <a:r>
              <a:rPr lang="de-DE" sz="1800" dirty="0"/>
              <a:t> </a:t>
            </a:r>
            <a:r>
              <a:rPr lang="de-DE" sz="1800" dirty="0" err="1"/>
              <a:t>activities</a:t>
            </a:r>
            <a:endParaRPr lang="de-DE" sz="1800" dirty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endParaRPr lang="de-DE" sz="1800" dirty="0" smtClean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r>
              <a:rPr lang="de-DE" sz="1800" dirty="0" err="1" smtClean="0"/>
              <a:t>establishing</a:t>
            </a:r>
            <a:r>
              <a:rPr lang="de-DE" sz="1800" dirty="0" smtClean="0"/>
              <a:t> </a:t>
            </a:r>
            <a:r>
              <a:rPr lang="de-DE" sz="1800" dirty="0" err="1"/>
              <a:t>of</a:t>
            </a:r>
            <a:r>
              <a:rPr lang="de-DE" sz="1800" dirty="0"/>
              <a:t> expert </a:t>
            </a:r>
            <a:r>
              <a:rPr lang="de-DE" sz="1800" dirty="0" err="1" smtClean="0"/>
              <a:t>opinions</a:t>
            </a:r>
            <a:endParaRPr lang="de-DE" sz="1800" dirty="0" smtClean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endParaRPr lang="de-DE" sz="1800" dirty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r>
              <a:rPr lang="de-DE" sz="1800" dirty="0" err="1" smtClean="0"/>
              <a:t>information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A2B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ministries</a:t>
            </a:r>
            <a:r>
              <a:rPr lang="de-DE" sz="1800" dirty="0" smtClean="0"/>
              <a:t>, </a:t>
            </a:r>
            <a:r>
              <a:rPr lang="de-DE" sz="1800" dirty="0" err="1" smtClean="0"/>
              <a:t>publication</a:t>
            </a:r>
            <a:r>
              <a:rPr lang="de-DE" sz="1800" dirty="0" smtClean="0"/>
              <a:t> via </a:t>
            </a:r>
            <a:r>
              <a:rPr lang="de-DE" sz="1800" dirty="0" err="1" smtClean="0"/>
              <a:t>internet</a:t>
            </a:r>
            <a:endParaRPr lang="de-DE" sz="1800" dirty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endParaRPr lang="de-DE" sz="1800" dirty="0" smtClean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r>
              <a:rPr lang="de-DE" sz="1800" dirty="0" err="1" smtClean="0"/>
              <a:t>organisation</a:t>
            </a:r>
            <a:r>
              <a:rPr lang="de-DE" sz="1800" dirty="0" smtClean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workshops</a:t>
            </a:r>
            <a:r>
              <a:rPr lang="de-DE" sz="1800" dirty="0"/>
              <a:t> </a:t>
            </a:r>
            <a:r>
              <a:rPr lang="de-DE" sz="1800" dirty="0" err="1"/>
              <a:t>and</a:t>
            </a:r>
            <a:r>
              <a:rPr lang="de-DE" sz="1800" dirty="0"/>
              <a:t> expert </a:t>
            </a:r>
            <a:r>
              <a:rPr lang="de-DE" sz="1800" dirty="0" err="1"/>
              <a:t>discussions</a:t>
            </a:r>
            <a:r>
              <a:rPr lang="de-DE" sz="1800" dirty="0"/>
              <a:t> </a:t>
            </a:r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endParaRPr lang="de-DE" sz="1800" dirty="0" smtClean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r>
              <a:rPr lang="de-DE" sz="1800" dirty="0" err="1" smtClean="0"/>
              <a:t>participation</a:t>
            </a:r>
            <a:r>
              <a:rPr lang="de-DE" sz="1800" dirty="0" smtClean="0"/>
              <a:t> in A2B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BfS</a:t>
            </a:r>
            <a:r>
              <a:rPr lang="de-DE" sz="1800" dirty="0" smtClean="0"/>
              <a:t>-workshops</a:t>
            </a:r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endParaRPr lang="de-DE" sz="2000" dirty="0" smtClean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endParaRPr lang="de-DE" sz="1400" b="1" dirty="0" smtClean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endParaRPr lang="de-DE" sz="1400" b="1" dirty="0" smtClean="0"/>
          </a:p>
          <a:p>
            <a:pPr marL="0" indent="0">
              <a:lnSpc>
                <a:spcPct val="90000"/>
              </a:lnSpc>
              <a:buClr>
                <a:schemeClr val="accent1"/>
              </a:buClr>
              <a:buSzPct val="160000"/>
              <a:buNone/>
            </a:pPr>
            <a:endParaRPr lang="de-DE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76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accent1"/>
                </a:solidFill>
              </a:rPr>
              <a:t>Mode </a:t>
            </a:r>
            <a:r>
              <a:rPr lang="de-DE" dirty="0" err="1" smtClean="0">
                <a:solidFill>
                  <a:schemeClr val="accent1"/>
                </a:solidFill>
              </a:rPr>
              <a:t>of</a:t>
            </a:r>
            <a:r>
              <a:rPr lang="de-DE" dirty="0" smtClean="0">
                <a:solidFill>
                  <a:schemeClr val="accent1"/>
                </a:solidFill>
              </a:rPr>
              <a:t> Operation </a:t>
            </a:r>
            <a:r>
              <a:rPr lang="de-DE" dirty="0" err="1" smtClean="0">
                <a:solidFill>
                  <a:schemeClr val="accent1"/>
                </a:solidFill>
              </a:rPr>
              <a:t>of</a:t>
            </a:r>
            <a:r>
              <a:rPr lang="de-DE" dirty="0" smtClean="0">
                <a:solidFill>
                  <a:schemeClr val="accent1"/>
                </a:solidFill>
              </a:rPr>
              <a:t> AGO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Dr. Markus Stacheder – The AGO expert advisory group</a:t>
            </a:r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SITEX - </a:t>
            </a:r>
            <a:fld id="{F7665972-A674-42BB-A6D3-497C66CECC7B}" type="datetime1">
              <a:rPr lang="de-DE" smtClean="0"/>
              <a:pPr/>
              <a:t>16.09.2013</a:t>
            </a:fld>
            <a:endParaRPr lang="de-DE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lnSpc>
                <a:spcPct val="90000"/>
              </a:lnSpc>
              <a:buClr>
                <a:schemeClr val="accent1"/>
              </a:buClr>
              <a:buSzPct val="160000"/>
              <a:buNone/>
            </a:pPr>
            <a:r>
              <a:rPr lang="de-DE" sz="1800" b="1" dirty="0" err="1" smtClean="0"/>
              <a:t>Principles</a:t>
            </a:r>
            <a:endParaRPr lang="de-DE" sz="1800" b="1" dirty="0" smtClean="0"/>
          </a:p>
          <a:p>
            <a:pPr marL="285750" lvl="1">
              <a:lnSpc>
                <a:spcPct val="90000"/>
              </a:lnSpc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endParaRPr lang="de-DE" sz="1800" b="1" dirty="0" smtClean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r>
              <a:rPr lang="de-DE" sz="1800" dirty="0" err="1" smtClean="0"/>
              <a:t>independent</a:t>
            </a:r>
            <a:r>
              <a:rPr lang="de-DE" sz="1800" dirty="0" smtClean="0"/>
              <a:t> </a:t>
            </a:r>
            <a:r>
              <a:rPr lang="de-DE" sz="1800" dirty="0"/>
              <a:t>in </a:t>
            </a:r>
            <a:r>
              <a:rPr lang="de-DE" sz="1800" dirty="0" err="1"/>
              <a:t>technical-scientific</a:t>
            </a:r>
            <a:r>
              <a:rPr lang="de-DE" sz="1800" dirty="0"/>
              <a:t> </a:t>
            </a:r>
            <a:r>
              <a:rPr lang="de-DE" sz="1800" dirty="0" err="1"/>
              <a:t>issues</a:t>
            </a:r>
            <a:endParaRPr lang="de-DE" sz="1800" dirty="0" smtClean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endParaRPr lang="de-DE" sz="1800" dirty="0" smtClean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r>
              <a:rPr lang="de-DE" sz="1800" dirty="0" err="1" smtClean="0"/>
              <a:t>topics</a:t>
            </a:r>
            <a:r>
              <a:rPr lang="de-DE" sz="1800" dirty="0" smtClean="0"/>
              <a:t> </a:t>
            </a:r>
            <a:r>
              <a:rPr lang="de-DE" sz="1800" dirty="0" err="1"/>
              <a:t>determined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AGO </a:t>
            </a:r>
            <a:r>
              <a:rPr lang="de-DE" sz="1800" dirty="0" err="1"/>
              <a:t>and</a:t>
            </a:r>
            <a:r>
              <a:rPr lang="de-DE" sz="1800" dirty="0"/>
              <a:t> A2B</a:t>
            </a:r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endParaRPr lang="de-DE" sz="1800" dirty="0" smtClean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r>
              <a:rPr lang="de-DE" sz="1800" dirty="0" err="1" smtClean="0"/>
              <a:t>technical</a:t>
            </a:r>
            <a:r>
              <a:rPr lang="de-DE" sz="1800" dirty="0" smtClean="0"/>
              <a:t> </a:t>
            </a:r>
            <a:r>
              <a:rPr lang="de-DE" sz="1800" dirty="0" err="1"/>
              <a:t>and</a:t>
            </a:r>
            <a:r>
              <a:rPr lang="de-DE" sz="1800" dirty="0"/>
              <a:t> </a:t>
            </a:r>
            <a:r>
              <a:rPr lang="de-DE" sz="1800" dirty="0" err="1"/>
              <a:t>conceptual</a:t>
            </a:r>
            <a:r>
              <a:rPr lang="de-DE" sz="1800" dirty="0"/>
              <a:t> </a:t>
            </a:r>
            <a:r>
              <a:rPr lang="de-DE" sz="1800" dirty="0" err="1"/>
              <a:t>responsibility</a:t>
            </a:r>
            <a:r>
              <a:rPr lang="de-DE" sz="1800" dirty="0"/>
              <a:t> </a:t>
            </a:r>
            <a:r>
              <a:rPr lang="de-DE" sz="1800" dirty="0" smtClean="0"/>
              <a:t>lies on </a:t>
            </a:r>
            <a:r>
              <a:rPr lang="de-DE" sz="1800" dirty="0" err="1"/>
              <a:t>the</a:t>
            </a:r>
            <a:r>
              <a:rPr lang="de-DE" sz="1800" dirty="0"/>
              <a:t> 5 </a:t>
            </a:r>
            <a:r>
              <a:rPr lang="de-DE" sz="1800" dirty="0" err="1"/>
              <a:t>experts</a:t>
            </a:r>
            <a:r>
              <a:rPr lang="de-DE" sz="1800" dirty="0"/>
              <a:t> </a:t>
            </a:r>
            <a:r>
              <a:rPr lang="de-DE" sz="1800" dirty="0" err="1"/>
              <a:t>and</a:t>
            </a:r>
            <a:r>
              <a:rPr lang="de-DE" sz="1800" dirty="0"/>
              <a:t> </a:t>
            </a:r>
            <a:r>
              <a:rPr lang="de-DE" sz="1800" dirty="0" smtClean="0"/>
              <a:t>KIT-PTKA </a:t>
            </a:r>
            <a:r>
              <a:rPr lang="de-DE" sz="1800" dirty="0" err="1" smtClean="0"/>
              <a:t>experts</a:t>
            </a:r>
            <a:endParaRPr lang="de-DE" sz="1800" dirty="0" smtClean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endParaRPr lang="de-DE" sz="1800" dirty="0" smtClean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r>
              <a:rPr lang="de-DE" sz="1800" dirty="0" smtClean="0"/>
              <a:t>AGO </a:t>
            </a:r>
            <a:r>
              <a:rPr lang="de-DE" sz="1800" dirty="0" err="1" smtClean="0"/>
              <a:t>presents</a:t>
            </a:r>
            <a:r>
              <a:rPr lang="de-DE" sz="1800" dirty="0" smtClean="0"/>
              <a:t> </a:t>
            </a:r>
            <a:r>
              <a:rPr lang="de-DE" sz="1800" dirty="0" err="1" smtClean="0"/>
              <a:t>consensual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coordinated</a:t>
            </a:r>
            <a:r>
              <a:rPr lang="de-DE" sz="1800" dirty="0" smtClean="0"/>
              <a:t> </a:t>
            </a:r>
            <a:r>
              <a:rPr lang="de-DE" sz="1800" dirty="0" err="1" smtClean="0"/>
              <a:t>positions</a:t>
            </a:r>
            <a:r>
              <a:rPr lang="de-DE" sz="1800" dirty="0" smtClean="0"/>
              <a:t> in </a:t>
            </a:r>
            <a:r>
              <a:rPr lang="de-DE" sz="1800" dirty="0" err="1" smtClean="0"/>
              <a:t>public</a:t>
            </a:r>
            <a:endParaRPr lang="de-DE" sz="1800" dirty="0" smtClean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endParaRPr lang="de-DE" sz="1800" dirty="0" smtClean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r>
              <a:rPr lang="de-DE" sz="1800" dirty="0" smtClean="0"/>
              <a:t>personal </a:t>
            </a:r>
            <a:r>
              <a:rPr lang="de-DE" sz="1800" dirty="0" err="1" smtClean="0"/>
              <a:t>opinions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members</a:t>
            </a:r>
            <a:r>
              <a:rPr lang="de-DE" sz="1800" dirty="0" smtClean="0"/>
              <a:t> </a:t>
            </a:r>
            <a:r>
              <a:rPr lang="de-DE" sz="1800" dirty="0" err="1" smtClean="0"/>
              <a:t>are</a:t>
            </a:r>
            <a:r>
              <a:rPr lang="de-DE" sz="1800" dirty="0" smtClean="0"/>
              <a:t> </a:t>
            </a:r>
            <a:r>
              <a:rPr lang="de-DE" sz="1800" dirty="0" err="1" smtClean="0"/>
              <a:t>indicated</a:t>
            </a:r>
            <a:r>
              <a:rPr lang="de-DE" sz="1800" dirty="0" smtClean="0"/>
              <a:t> </a:t>
            </a:r>
            <a:r>
              <a:rPr lang="de-DE" sz="1800" dirty="0" err="1" smtClean="0"/>
              <a:t>explicitly</a:t>
            </a:r>
            <a:endParaRPr lang="de-DE" sz="1800" dirty="0" smtClean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endParaRPr lang="de-DE" sz="1800" dirty="0" smtClean="0"/>
          </a:p>
          <a:p>
            <a:pPr lvl="1">
              <a:lnSpc>
                <a:spcPct val="90000"/>
              </a:lnSpc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r>
              <a:rPr lang="de-DE" sz="1800" dirty="0" smtClean="0"/>
              <a:t>AGO </a:t>
            </a:r>
            <a:r>
              <a:rPr lang="de-DE" sz="1800" dirty="0" err="1" smtClean="0"/>
              <a:t>can</a:t>
            </a:r>
            <a:r>
              <a:rPr lang="de-DE" sz="1800" dirty="0" smtClean="0"/>
              <a:t> </a:t>
            </a:r>
            <a:r>
              <a:rPr lang="de-DE" sz="1800" dirty="0" err="1" smtClean="0"/>
              <a:t>consult</a:t>
            </a:r>
            <a:r>
              <a:rPr lang="de-DE" sz="1800" dirty="0" smtClean="0"/>
              <a:t> </a:t>
            </a:r>
            <a:r>
              <a:rPr lang="de-DE" sz="1800" dirty="0" err="1" smtClean="0"/>
              <a:t>external</a:t>
            </a:r>
            <a:r>
              <a:rPr lang="de-DE" sz="1800" dirty="0" smtClean="0"/>
              <a:t> </a:t>
            </a:r>
            <a:r>
              <a:rPr lang="de-DE" sz="1800" dirty="0" err="1" smtClean="0"/>
              <a:t>experts</a:t>
            </a:r>
            <a:r>
              <a:rPr lang="de-DE" sz="1800" dirty="0" smtClean="0"/>
              <a:t> </a:t>
            </a:r>
            <a:r>
              <a:rPr lang="de-DE" sz="1800" dirty="0" err="1" smtClean="0"/>
              <a:t>if</a:t>
            </a:r>
            <a:r>
              <a:rPr lang="de-DE" sz="1800" dirty="0" smtClean="0"/>
              <a:t> </a:t>
            </a:r>
            <a:r>
              <a:rPr lang="de-DE" sz="1800" dirty="0" err="1" smtClean="0"/>
              <a:t>necessary</a:t>
            </a:r>
            <a:r>
              <a:rPr lang="de-DE" sz="1800" dirty="0" smtClean="0"/>
              <a:t> </a:t>
            </a:r>
          </a:p>
          <a:p>
            <a:pPr marL="0" indent="0">
              <a:lnSpc>
                <a:spcPct val="90000"/>
              </a:lnSpc>
              <a:buClr>
                <a:schemeClr val="accent1"/>
              </a:buClr>
              <a:buSzPct val="160000"/>
              <a:buNone/>
            </a:pPr>
            <a:endParaRPr lang="de-DE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accent1"/>
                </a:solidFill>
              </a:rPr>
              <a:t>Agenda </a:t>
            </a:r>
            <a:r>
              <a:rPr lang="de-DE" dirty="0" err="1" smtClean="0">
                <a:solidFill>
                  <a:schemeClr val="accent1"/>
                </a:solidFill>
              </a:rPr>
              <a:t>of</a:t>
            </a:r>
            <a:r>
              <a:rPr lang="de-DE" dirty="0" smtClean="0">
                <a:solidFill>
                  <a:schemeClr val="accent1"/>
                </a:solidFill>
              </a:rPr>
              <a:t> </a:t>
            </a:r>
            <a:r>
              <a:rPr lang="de-DE" dirty="0" err="1" smtClean="0">
                <a:solidFill>
                  <a:schemeClr val="accent1"/>
                </a:solidFill>
              </a:rPr>
              <a:t>the</a:t>
            </a:r>
            <a:r>
              <a:rPr lang="de-DE" dirty="0" smtClean="0">
                <a:solidFill>
                  <a:schemeClr val="accent1"/>
                </a:solidFill>
              </a:rPr>
              <a:t> AGO 2012 - 2014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None/>
            </a:pPr>
            <a:r>
              <a:rPr lang="de-DE" b="1" dirty="0"/>
              <a:t>Scientific </a:t>
            </a:r>
            <a:r>
              <a:rPr lang="de-DE" b="1" dirty="0" err="1" smtClean="0"/>
              <a:t>evaluation</a:t>
            </a:r>
            <a:r>
              <a:rPr lang="de-DE" b="1" dirty="0" smtClean="0"/>
              <a:t> </a:t>
            </a:r>
            <a:r>
              <a:rPr lang="de-DE" b="1" dirty="0" err="1"/>
              <a:t>and</a:t>
            </a:r>
            <a:r>
              <a:rPr lang="de-DE" b="1" dirty="0"/>
              <a:t> </a:t>
            </a:r>
            <a:r>
              <a:rPr lang="de-DE" b="1" dirty="0" err="1"/>
              <a:t>assessment</a:t>
            </a:r>
            <a:r>
              <a:rPr lang="de-DE" b="1" dirty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</a:t>
            </a:r>
            <a:r>
              <a:rPr lang="de-DE" b="1" dirty="0" err="1" smtClean="0"/>
              <a:t>the</a:t>
            </a:r>
            <a:r>
              <a:rPr lang="de-DE" b="1" dirty="0" smtClean="0"/>
              <a:t>:</a:t>
            </a:r>
          </a:p>
          <a:p>
            <a:pPr marL="0" lvl="1" indent="0">
              <a:buNone/>
            </a:pPr>
            <a:endParaRPr lang="de-DE" dirty="0"/>
          </a:p>
          <a:p>
            <a:pPr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r>
              <a:rPr lang="de-DE" sz="1800" dirty="0" err="1" smtClean="0"/>
              <a:t>planning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implementation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/>
              <a:t> </a:t>
            </a:r>
            <a:r>
              <a:rPr lang="de-DE" sz="1800" dirty="0" err="1" smtClean="0"/>
              <a:t>emergency</a:t>
            </a:r>
            <a:r>
              <a:rPr lang="de-DE" sz="1800" dirty="0" smtClean="0"/>
              <a:t> </a:t>
            </a:r>
            <a:r>
              <a:rPr lang="de-DE" sz="1800" dirty="0" err="1" smtClean="0"/>
              <a:t>measures</a:t>
            </a:r>
            <a:endParaRPr lang="de-DE" sz="1800" dirty="0" smtClean="0"/>
          </a:p>
          <a:p>
            <a:pPr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endParaRPr lang="de-DE" sz="1800" dirty="0" smtClean="0"/>
          </a:p>
          <a:p>
            <a:pPr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r>
              <a:rPr lang="de-DE" sz="1800" dirty="0" err="1" smtClean="0"/>
              <a:t>geomechanical</a:t>
            </a:r>
            <a:r>
              <a:rPr lang="de-DE" sz="1800" dirty="0" smtClean="0"/>
              <a:t> </a:t>
            </a:r>
            <a:r>
              <a:rPr lang="de-DE" sz="1800" dirty="0" err="1" smtClean="0"/>
              <a:t>stability</a:t>
            </a:r>
            <a:r>
              <a:rPr lang="de-DE" sz="1800" dirty="0" smtClean="0"/>
              <a:t> </a:t>
            </a:r>
            <a:r>
              <a:rPr lang="de-DE" sz="1800" dirty="0" err="1" smtClean="0"/>
              <a:t>analyses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planned</a:t>
            </a:r>
            <a:r>
              <a:rPr lang="de-DE" sz="1800" dirty="0" smtClean="0"/>
              <a:t> </a:t>
            </a:r>
            <a:r>
              <a:rPr lang="de-DE" sz="1800" dirty="0" err="1" smtClean="0"/>
              <a:t>stabilisation</a:t>
            </a:r>
            <a:r>
              <a:rPr lang="de-DE" sz="1800" dirty="0" smtClean="0"/>
              <a:t> </a:t>
            </a:r>
            <a:r>
              <a:rPr lang="de-DE" sz="1800" dirty="0" err="1" smtClean="0"/>
              <a:t>measures</a:t>
            </a:r>
            <a:r>
              <a:rPr lang="de-DE" sz="1800" dirty="0" smtClean="0"/>
              <a:t> </a:t>
            </a:r>
          </a:p>
          <a:p>
            <a:pPr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endParaRPr lang="de-DE" sz="1800" dirty="0" smtClean="0"/>
          </a:p>
          <a:p>
            <a:pPr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r>
              <a:rPr lang="de-DE" sz="1800" dirty="0" err="1" smtClean="0"/>
              <a:t>planning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realisation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exploration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waste</a:t>
            </a:r>
            <a:r>
              <a:rPr lang="de-DE" sz="1800" dirty="0" smtClean="0"/>
              <a:t> </a:t>
            </a:r>
            <a:r>
              <a:rPr lang="de-DE" sz="1800" dirty="0" err="1" smtClean="0"/>
              <a:t>chambers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recovery</a:t>
            </a:r>
            <a:endParaRPr lang="de-DE" sz="1800" dirty="0"/>
          </a:p>
          <a:p>
            <a:pPr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endParaRPr lang="de-DE" sz="1800" dirty="0" smtClean="0"/>
          </a:p>
          <a:p>
            <a:pPr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r>
              <a:rPr lang="de-DE" sz="1800" dirty="0" err="1" smtClean="0"/>
              <a:t>planning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waste</a:t>
            </a:r>
            <a:r>
              <a:rPr lang="de-DE" sz="1800" dirty="0" smtClean="0"/>
              <a:t> </a:t>
            </a:r>
            <a:r>
              <a:rPr lang="de-DE" sz="1800" dirty="0" err="1" smtClean="0"/>
              <a:t>recovery</a:t>
            </a:r>
            <a:r>
              <a:rPr lang="de-DE" sz="1800" dirty="0" smtClean="0"/>
              <a:t> </a:t>
            </a:r>
            <a:r>
              <a:rPr lang="de-DE" sz="1800" dirty="0" err="1" smtClean="0"/>
              <a:t>process</a:t>
            </a:r>
            <a:endParaRPr lang="de-DE" sz="1800" dirty="0" smtClean="0"/>
          </a:p>
          <a:p>
            <a:pPr lvl="1"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r>
              <a:rPr lang="de-DE" sz="1600" dirty="0" smtClean="0"/>
              <a:t>e. g. </a:t>
            </a:r>
            <a:r>
              <a:rPr lang="de-DE" sz="1600" dirty="0" err="1" smtClean="0"/>
              <a:t>recovery</a:t>
            </a:r>
            <a:r>
              <a:rPr lang="de-DE" sz="1600" dirty="0" smtClean="0"/>
              <a:t>, </a:t>
            </a:r>
            <a:r>
              <a:rPr lang="de-DE" sz="1600" dirty="0" err="1" smtClean="0"/>
              <a:t>transport</a:t>
            </a:r>
            <a:r>
              <a:rPr lang="de-DE" sz="1600" dirty="0" smtClean="0"/>
              <a:t>, </a:t>
            </a:r>
            <a:r>
              <a:rPr lang="de-DE" sz="1600" dirty="0" err="1" smtClean="0"/>
              <a:t>decontamination</a:t>
            </a:r>
            <a:r>
              <a:rPr lang="de-DE" sz="1600" dirty="0"/>
              <a:t>, </a:t>
            </a:r>
            <a:r>
              <a:rPr lang="de-DE" sz="1600" dirty="0" err="1" smtClean="0"/>
              <a:t>conditioning</a:t>
            </a:r>
            <a:r>
              <a:rPr lang="de-DE" sz="1600" dirty="0" smtClean="0"/>
              <a:t>, </a:t>
            </a:r>
            <a:r>
              <a:rPr lang="de-DE" sz="1600" dirty="0" err="1" smtClean="0"/>
              <a:t>storage</a:t>
            </a:r>
            <a:r>
              <a:rPr lang="de-DE" sz="1600" dirty="0" smtClean="0"/>
              <a:t>, </a:t>
            </a:r>
            <a:r>
              <a:rPr lang="de-DE" sz="1600" dirty="0" err="1" smtClean="0"/>
              <a:t>mine</a:t>
            </a:r>
            <a:r>
              <a:rPr lang="de-DE" sz="1600" dirty="0" smtClean="0"/>
              <a:t> </a:t>
            </a:r>
            <a:r>
              <a:rPr lang="de-DE" sz="1600" dirty="0" err="1" smtClean="0"/>
              <a:t>infrastructure</a:t>
            </a:r>
            <a:r>
              <a:rPr lang="de-DE" sz="1600" dirty="0" smtClean="0"/>
              <a:t>, </a:t>
            </a:r>
            <a:r>
              <a:rPr lang="de-DE" sz="1600" dirty="0" err="1" smtClean="0"/>
              <a:t>radiation</a:t>
            </a:r>
            <a:r>
              <a:rPr lang="de-DE" sz="1600" dirty="0" smtClean="0"/>
              <a:t> </a:t>
            </a:r>
            <a:r>
              <a:rPr lang="de-DE" sz="1600" dirty="0" err="1" smtClean="0"/>
              <a:t>protection</a:t>
            </a:r>
            <a:r>
              <a:rPr lang="de-DE" sz="1600" dirty="0" smtClean="0"/>
              <a:t> </a:t>
            </a:r>
            <a:endParaRPr lang="de-DE" sz="1600" dirty="0"/>
          </a:p>
          <a:p>
            <a:pPr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endParaRPr lang="de-DE" sz="1800" dirty="0" smtClean="0"/>
          </a:p>
          <a:p>
            <a:pPr>
              <a:buClr>
                <a:schemeClr val="accent1"/>
              </a:buClr>
              <a:buSzPct val="160000"/>
              <a:buFont typeface="Wingdings" pitchFamily="2" charset="2"/>
              <a:buChar char="§"/>
            </a:pPr>
            <a:r>
              <a:rPr lang="de-DE" sz="1800" dirty="0" err="1" smtClean="0"/>
              <a:t>knowledge</a:t>
            </a:r>
            <a:r>
              <a:rPr lang="de-DE" sz="1800" dirty="0" smtClean="0"/>
              <a:t> </a:t>
            </a:r>
            <a:r>
              <a:rPr lang="de-DE" sz="1800" dirty="0" err="1" smtClean="0"/>
              <a:t>improvement</a:t>
            </a:r>
            <a:r>
              <a:rPr lang="de-DE" sz="1800" dirty="0" smtClean="0"/>
              <a:t> </a:t>
            </a:r>
            <a:r>
              <a:rPr lang="de-DE" sz="1800" dirty="0" err="1" smtClean="0"/>
              <a:t>measures</a:t>
            </a:r>
            <a:r>
              <a:rPr lang="de-DE" sz="1800" dirty="0" smtClean="0"/>
              <a:t> </a:t>
            </a:r>
            <a:r>
              <a:rPr lang="de-DE" sz="1800" dirty="0" err="1" smtClean="0"/>
              <a:t>about</a:t>
            </a:r>
            <a:r>
              <a:rPr lang="de-DE" sz="1800" dirty="0" smtClean="0"/>
              <a:t> Asse </a:t>
            </a:r>
            <a:r>
              <a:rPr lang="de-DE" sz="1800" dirty="0" err="1" smtClean="0"/>
              <a:t>site</a:t>
            </a:r>
            <a:endParaRPr lang="de-DE" sz="1800" dirty="0" smtClean="0"/>
          </a:p>
          <a:p>
            <a:pPr lvl="1"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r>
              <a:rPr lang="de-DE" sz="1600" dirty="0" err="1" smtClean="0"/>
              <a:t>geological</a:t>
            </a:r>
            <a:r>
              <a:rPr lang="de-DE" sz="1600" dirty="0" smtClean="0"/>
              <a:t>, </a:t>
            </a:r>
            <a:r>
              <a:rPr lang="de-DE" sz="1600" dirty="0" err="1" smtClean="0"/>
              <a:t>geophysical</a:t>
            </a:r>
            <a:r>
              <a:rPr lang="de-DE" sz="1600" dirty="0" smtClean="0"/>
              <a:t> 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hydrogeological</a:t>
            </a:r>
            <a:r>
              <a:rPr lang="de-DE" sz="1600" dirty="0" smtClean="0"/>
              <a:t> </a:t>
            </a:r>
            <a:r>
              <a:rPr lang="de-DE" sz="1600" dirty="0" err="1" smtClean="0"/>
              <a:t>exploration</a:t>
            </a:r>
            <a:r>
              <a:rPr lang="de-DE" sz="1600" dirty="0" smtClean="0"/>
              <a:t> 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modelling</a:t>
            </a:r>
            <a:endParaRPr lang="de-DE" sz="1600" dirty="0" smtClean="0"/>
          </a:p>
          <a:p>
            <a:pPr lvl="1">
              <a:buClr>
                <a:schemeClr val="accent1"/>
              </a:buClr>
              <a:buSzPct val="160000"/>
              <a:buFont typeface="Arial" pitchFamily="34" charset="0"/>
              <a:buChar char="•"/>
            </a:pPr>
            <a:r>
              <a:rPr lang="de-DE" sz="1600" dirty="0" err="1" smtClean="0"/>
              <a:t>brine</a:t>
            </a:r>
            <a:r>
              <a:rPr lang="de-DE" sz="1600" dirty="0" smtClean="0"/>
              <a:t> </a:t>
            </a:r>
            <a:r>
              <a:rPr lang="de-DE" sz="1600" dirty="0" err="1" smtClean="0"/>
              <a:t>intrusion</a:t>
            </a:r>
            <a:r>
              <a:rPr lang="de-DE" sz="1600" dirty="0" smtClean="0"/>
              <a:t>, </a:t>
            </a:r>
            <a:r>
              <a:rPr lang="de-DE" sz="1600" dirty="0" err="1" smtClean="0"/>
              <a:t>nuclear</a:t>
            </a:r>
            <a:r>
              <a:rPr lang="de-DE" sz="1600" dirty="0" smtClean="0"/>
              <a:t> 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chemotoxic</a:t>
            </a:r>
            <a:r>
              <a:rPr lang="de-DE" sz="1600" dirty="0" smtClean="0"/>
              <a:t> </a:t>
            </a:r>
            <a:r>
              <a:rPr lang="de-DE" sz="1600" dirty="0" err="1" smtClean="0"/>
              <a:t>inventory</a:t>
            </a:r>
            <a:r>
              <a:rPr lang="de-DE" sz="1600" dirty="0" smtClean="0"/>
              <a:t>, </a:t>
            </a:r>
            <a:r>
              <a:rPr lang="de-DE" sz="1600" dirty="0" err="1" smtClean="0"/>
              <a:t>monitoring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emission</a:t>
            </a:r>
            <a:endParaRPr lang="de-DE" sz="16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Dr. Markus Stacheder – The AGO expert advisory group</a:t>
            </a:r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SITEX - </a:t>
            </a:r>
            <a:fld id="{F7665972-A674-42BB-A6D3-497C66CECC7B}" type="datetime1">
              <a:rPr lang="de-DE" smtClean="0"/>
              <a:pPr/>
              <a:t>16.09.2013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759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T_master_ppt2007_en-1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KIT_master_ppt2007_en-1</Template>
  <TotalTime>0</TotalTime>
  <Words>741</Words>
  <Application>Microsoft Office PowerPoint</Application>
  <PresentationFormat>Bildschirmpräsentation (4:3)</PresentationFormat>
  <Paragraphs>187</Paragraphs>
  <Slides>12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KIT_master_ppt2007_en-1</vt:lpstr>
      <vt:lpstr>PowerPoint-Präsentation</vt:lpstr>
      <vt:lpstr>Agenda</vt:lpstr>
      <vt:lpstr>Historical outline</vt:lpstr>
      <vt:lpstr>Interaction of Players</vt:lpstr>
      <vt:lpstr>Mission and Objectives of AGO</vt:lpstr>
      <vt:lpstr>Constitution of AGO</vt:lpstr>
      <vt:lpstr>Mode of Operation of AGO</vt:lpstr>
      <vt:lpstr>Mode of Operation of AGO</vt:lpstr>
      <vt:lpstr>Agenda of the AGO 2012 - 2014</vt:lpstr>
      <vt:lpstr>Added Values of AGO-work</vt:lpstr>
      <vt:lpstr>Lessons Learnt in AGO-work</vt:lpstr>
      <vt:lpstr>List of Abbreviations</vt:lpstr>
    </vt:vector>
  </TitlesOfParts>
  <Company>KIT, SCC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Stacheder, Markus</dc:creator>
  <cp:lastModifiedBy>Stacheder, Markus</cp:lastModifiedBy>
  <cp:revision>155</cp:revision>
  <dcterms:created xsi:type="dcterms:W3CDTF">2013-07-18T11:15:51Z</dcterms:created>
  <dcterms:modified xsi:type="dcterms:W3CDTF">2013-09-16T04:55:43Z</dcterms:modified>
</cp:coreProperties>
</file>