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6" r:id="rId2"/>
    <p:sldId id="260" r:id="rId3"/>
    <p:sldId id="262" r:id="rId4"/>
    <p:sldId id="294" r:id="rId5"/>
    <p:sldId id="268" r:id="rId6"/>
    <p:sldId id="269" r:id="rId7"/>
    <p:sldId id="282" r:id="rId8"/>
    <p:sldId id="284" r:id="rId9"/>
    <p:sldId id="270" r:id="rId10"/>
    <p:sldId id="281" r:id="rId11"/>
    <p:sldId id="271" r:id="rId12"/>
    <p:sldId id="286" r:id="rId13"/>
    <p:sldId id="278" r:id="rId14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1" autoAdjust="0"/>
    <p:restoredTop sz="94712" autoAdjust="0"/>
  </p:normalViewPr>
  <p:slideViewPr>
    <p:cSldViewPr>
      <p:cViewPr>
        <p:scale>
          <a:sx n="84" d="100"/>
          <a:sy n="84" d="100"/>
        </p:scale>
        <p:origin x="-744" y="30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FEA6D7F-17A5-42F1-8105-3E9D7927E9A2}" type="datetimeFigureOut">
              <a:rPr lang="fr-FR" smtClean="0"/>
              <a:t>15/09/2013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5C011C-93DC-4B4E-93E6-C505A8425D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993772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4198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GB">
              <a:latin typeface="Calibri" charset="0"/>
            </a:endParaRPr>
          </a:p>
        </p:txBody>
      </p:sp>
      <p:sp>
        <p:nvSpPr>
          <p:cNvPr id="41987" name="Slide Number Placeholder 3"/>
          <p:cNvSpPr txBox="1">
            <a:spLocks noGrp="1"/>
          </p:cNvSpPr>
          <p:nvPr/>
        </p:nvSpPr>
        <p:spPr bwMode="auto">
          <a:xfrm>
            <a:off x="3883852" y="8684826"/>
            <a:ext cx="2972547" cy="4577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6" tIns="45713" rIns="91426" bIns="45713" anchor="b"/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r" eaLnBrk="1" hangingPunct="1"/>
            <a:fld id="{CD24A5DB-7CFE-5A43-BB28-833066331DCE}" type="slidenum">
              <a:rPr lang="fr-FR" sz="1200"/>
              <a:pPr algn="r" eaLnBrk="1" hangingPunct="1"/>
              <a:t>4</a:t>
            </a:fld>
            <a:endParaRPr lang="fr-FR" sz="120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49C1C0-45D4-490D-BD03-5CFE78DAE55A}" type="datetimeFigureOut">
              <a:rPr lang="fr-FR" smtClean="0"/>
              <a:t>15/09/2013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6D67D-5DED-49AB-9D82-51AAE204037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806388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49C1C0-45D4-490D-BD03-5CFE78DAE55A}" type="datetimeFigureOut">
              <a:rPr lang="fr-FR" smtClean="0"/>
              <a:t>15/09/2013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6D67D-5DED-49AB-9D82-51AAE204037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993029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49C1C0-45D4-490D-BD03-5CFE78DAE55A}" type="datetimeFigureOut">
              <a:rPr lang="fr-FR" smtClean="0"/>
              <a:t>15/09/2013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6D67D-5DED-49AB-9D82-51AAE204037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729482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49C1C0-45D4-490D-BD03-5CFE78DAE55A}" type="datetimeFigureOut">
              <a:rPr lang="fr-FR" smtClean="0"/>
              <a:t>15/09/2013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6D67D-5DED-49AB-9D82-51AAE204037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017797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49C1C0-45D4-490D-BD03-5CFE78DAE55A}" type="datetimeFigureOut">
              <a:rPr lang="fr-FR" smtClean="0"/>
              <a:t>15/09/2013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6D67D-5DED-49AB-9D82-51AAE204037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780295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49C1C0-45D4-490D-BD03-5CFE78DAE55A}" type="datetimeFigureOut">
              <a:rPr lang="fr-FR" smtClean="0"/>
              <a:t>15/09/2013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6D67D-5DED-49AB-9D82-51AAE204037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171432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49C1C0-45D4-490D-BD03-5CFE78DAE55A}" type="datetimeFigureOut">
              <a:rPr lang="fr-FR" smtClean="0"/>
              <a:t>15/09/2013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6D67D-5DED-49AB-9D82-51AAE204037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357711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49C1C0-45D4-490D-BD03-5CFE78DAE55A}" type="datetimeFigureOut">
              <a:rPr lang="fr-FR" smtClean="0"/>
              <a:t>15/09/2013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6D67D-5DED-49AB-9D82-51AAE204037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07017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49C1C0-45D4-490D-BD03-5CFE78DAE55A}" type="datetimeFigureOut">
              <a:rPr lang="fr-FR" smtClean="0"/>
              <a:t>15/09/2013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6D67D-5DED-49AB-9D82-51AAE204037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887015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49C1C0-45D4-490D-BD03-5CFE78DAE55A}" type="datetimeFigureOut">
              <a:rPr lang="fr-FR" smtClean="0"/>
              <a:t>15/09/2013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6D67D-5DED-49AB-9D82-51AAE204037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68041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49C1C0-45D4-490D-BD03-5CFE78DAE55A}" type="datetimeFigureOut">
              <a:rPr lang="fr-FR" smtClean="0"/>
              <a:t>15/09/2013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6D67D-5DED-49AB-9D82-51AAE204037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011715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49C1C0-45D4-490D-BD03-5CFE78DAE55A}" type="datetimeFigureOut">
              <a:rPr lang="fr-FR" smtClean="0"/>
              <a:t>15/09/2013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16D67D-5DED-49AB-9D82-51AAE204037C}" type="slidenum">
              <a:rPr lang="fr-FR" smtClean="0"/>
              <a:t>‹N°›</a:t>
            </a:fld>
            <a:endParaRPr lang="fr-FR"/>
          </a:p>
        </p:txBody>
      </p:sp>
      <p:pic>
        <p:nvPicPr>
          <p:cNvPr id="7" name="Picture 10" descr="fp7"/>
          <p:cNvPicPr>
            <a:picLocks noChangeAspect="1" noChangeArrowheads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260350"/>
            <a:ext cx="1008063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12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41" r="13680" b="11816"/>
          <a:stretch>
            <a:fillRect/>
          </a:stretch>
        </p:blipFill>
        <p:spPr bwMode="auto">
          <a:xfrm>
            <a:off x="6443663" y="188913"/>
            <a:ext cx="2514600" cy="800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455466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sitexproject.eu/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13" Type="http://schemas.openxmlformats.org/officeDocument/2006/relationships/hyperlink" Target="http://www.google.fr/imgres?imgurl=http://www.marketing-professionnel.fr/wp-content/uploads/2010/02/associations-communication-marketing.jpg&amp;imgrefurl=http://www.marketing-professionnel.fr/tribune-libre/association-comment-communiquer-sans-moyens-financiers-secteur-crise.html&amp;usg=__7vJrBI5G1bFvev419aM2l0aUhh8=&amp;h=303&amp;w=396&amp;sz=71&amp;hl=fr&amp;start=5&amp;zoom=1&amp;tbnid=utt-A5l84jC-lM:&amp;tbnh=95&amp;tbnw=124&amp;ei=4lUpT6fOEoKHhQfL39yeBQ&amp;prev=/search?q=association&amp;hl=fr&amp;sa=N&amp;gbv=2&amp;tbm=isch&amp;itbs=1" TargetMode="External"/><Relationship Id="rId3" Type="http://schemas.openxmlformats.org/officeDocument/2006/relationships/image" Target="../media/image4.jpg"/><Relationship Id="rId7" Type="http://schemas.openxmlformats.org/officeDocument/2006/relationships/hyperlink" Target="http://www.google.fr/imgres?imgurl=http://www.venusetmonalisa.com/images/livre%20d%20or.gif&amp;imgrefurl=http://www.venusetmonalisa.com/nouvellepage3.htm&amp;usg=__w-1luTgvg6lzMtnYrqrGXdkOS20=&amp;h=364&amp;w=393&amp;sz=6&amp;hl=fr&amp;start=2&amp;zoom=1&amp;tbnid=-TbLhfOvsqZyuM:&amp;tbnh=115&amp;tbnw=124&amp;ei=elQpT_PBEcKWhQfM9-SOBQ&amp;prev=/search?q=savoir&amp;hl=fr&amp;gbv=2&amp;tbm=isch&amp;itbs=1" TargetMode="External"/><Relationship Id="rId12" Type="http://schemas.openxmlformats.org/officeDocument/2006/relationships/image" Target="../media/image10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11" Type="http://schemas.openxmlformats.org/officeDocument/2006/relationships/hyperlink" Target="http://www.google.fr/imgres?imgurl=http://medias.lepost.fr/ill/2011/02/01/h-20-2391627-1296588390.JPG&amp;imgrefurl=http://www.jenbproductions.fr/tag/les%20lilas&amp;usg=__11KammMVNk_DUgn_x9zX0R42d8Y=&amp;h=405&amp;w=540&amp;sz=36&amp;hl=fr&amp;start=21&amp;zoom=1&amp;tbnid=VYORmss1ro6goM:&amp;tbnh=99&amp;tbnw=132&amp;ei=XFUpT7quPM23hAfvqom1BQ&amp;prev=/search?q=symbole+du+savoir&amp;hl=fr&amp;sa=X&amp;gbv=2&amp;tbm=isch&amp;itbs=1" TargetMode="External"/><Relationship Id="rId5" Type="http://schemas.openxmlformats.org/officeDocument/2006/relationships/image" Target="../media/image6.png"/><Relationship Id="rId10" Type="http://schemas.openxmlformats.org/officeDocument/2006/relationships/image" Target="../media/image9.jpeg"/><Relationship Id="rId4" Type="http://schemas.openxmlformats.org/officeDocument/2006/relationships/image" Target="../media/image5.jpg"/><Relationship Id="rId9" Type="http://schemas.openxmlformats.org/officeDocument/2006/relationships/hyperlink" Target="http://www.google.fr/imgres?imgurl=http://www.amour-citation.fr/images/stories/savoir.png&amp;imgrefurl=http://www.amour-citation.fr/savoir/index.php&amp;usg=__3ZUStdBahejw65QGZcfscjT3VKM=&amp;h=381&amp;w=381&amp;sz=95&amp;hl=fr&amp;start=1&amp;zoom=1&amp;tbnid=WYBsxlkeisPnmM:&amp;tbnh=123&amp;tbnw=123&amp;ei=elQpT_PBEcKWhQfM9-SOBQ&amp;prev=/search?q=savoir&amp;hl=fr&amp;gbv=2&amp;tbm=isch&amp;itbs=1" TargetMode="External"/><Relationship Id="rId14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11560" y="1484784"/>
            <a:ext cx="7772400" cy="1470025"/>
          </a:xfrm>
        </p:spPr>
        <p:txBody>
          <a:bodyPr/>
          <a:lstStyle/>
          <a:p>
            <a:r>
              <a:rPr lang="fr-FR" dirty="0" smtClean="0"/>
              <a:t>SITEX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259632" y="2996952"/>
            <a:ext cx="6400800" cy="1752600"/>
          </a:xfrm>
        </p:spPr>
        <p:txBody>
          <a:bodyPr>
            <a:normAutofit fontScale="77500" lnSpcReduction="20000"/>
          </a:bodyPr>
          <a:lstStyle/>
          <a:p>
            <a:r>
              <a:rPr lang="en-GB" b="1" dirty="0"/>
              <a:t>S</a:t>
            </a:r>
            <a:r>
              <a:rPr lang="en-GB" dirty="0"/>
              <a:t>USTAINABLE NETWORK FOR </a:t>
            </a:r>
            <a:r>
              <a:rPr lang="en-GB" b="1" dirty="0"/>
              <a:t>I</a:t>
            </a:r>
            <a:r>
              <a:rPr lang="en-GB" dirty="0"/>
              <a:t>NDEPENDENT </a:t>
            </a:r>
            <a:r>
              <a:rPr lang="en-GB" b="1" dirty="0"/>
              <a:t>T</a:t>
            </a:r>
            <a:r>
              <a:rPr lang="en-GB" dirty="0"/>
              <a:t>ECHNICAL </a:t>
            </a:r>
            <a:r>
              <a:rPr lang="en-GB" b="1" dirty="0"/>
              <a:t>EX</a:t>
            </a:r>
            <a:r>
              <a:rPr lang="en-GB" dirty="0"/>
              <a:t>PERTISE OF RADIOACTIVE WASTE </a:t>
            </a:r>
            <a:r>
              <a:rPr lang="en-GB" dirty="0" smtClean="0"/>
              <a:t>DISPOSAL</a:t>
            </a:r>
          </a:p>
          <a:p>
            <a:endParaRPr lang="en-GB" dirty="0" smtClean="0"/>
          </a:p>
          <a:p>
            <a:r>
              <a:rPr lang="en-GB" sz="2600" dirty="0" smtClean="0">
                <a:solidFill>
                  <a:srgbClr val="002060"/>
                </a:solidFill>
              </a:rPr>
              <a:t>Christophe </a:t>
            </a:r>
            <a:r>
              <a:rPr lang="en-GB" sz="2600" dirty="0" err="1" smtClean="0">
                <a:solidFill>
                  <a:srgbClr val="002060"/>
                </a:solidFill>
              </a:rPr>
              <a:t>Serres</a:t>
            </a:r>
            <a:r>
              <a:rPr lang="en-GB" sz="2600" dirty="0" smtClean="0">
                <a:solidFill>
                  <a:srgbClr val="002060"/>
                </a:solidFill>
              </a:rPr>
              <a:t> – coordinator </a:t>
            </a:r>
            <a:r>
              <a:rPr lang="en-GB" sz="2200" dirty="0" smtClean="0">
                <a:solidFill>
                  <a:srgbClr val="002060"/>
                </a:solidFill>
              </a:rPr>
              <a:t>(              )</a:t>
            </a:r>
            <a:endParaRPr lang="fr-FR" sz="2200" dirty="0">
              <a:solidFill>
                <a:srgbClr val="00206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4365104"/>
            <a:ext cx="597694" cy="3600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0131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WP4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The development of standardized steps in the technical review process based on SSR5 and European Pilot Study;</a:t>
            </a:r>
          </a:p>
          <a:p>
            <a:pPr lvl="1"/>
            <a:r>
              <a:rPr lang="fr-FR" dirty="0"/>
              <a:t> </a:t>
            </a:r>
            <a:r>
              <a:rPr lang="fr-FR" dirty="0" err="1"/>
              <a:t>D</a:t>
            </a:r>
            <a:r>
              <a:rPr lang="fr-FR" dirty="0" err="1" smtClean="0"/>
              <a:t>raft</a:t>
            </a:r>
            <a:r>
              <a:rPr lang="fr-FR" dirty="0" smtClean="0"/>
              <a:t> guide </a:t>
            </a:r>
            <a:r>
              <a:rPr lang="fr-FR" dirty="0" err="1" smtClean="0"/>
              <a:t>under</a:t>
            </a:r>
            <a:r>
              <a:rPr lang="fr-FR" dirty="0" smtClean="0"/>
              <a:t> </a:t>
            </a:r>
            <a:r>
              <a:rPr lang="fr-FR" dirty="0" err="1" smtClean="0"/>
              <a:t>development</a:t>
            </a:r>
            <a:r>
              <a:rPr lang="fr-FR" dirty="0" smtClean="0"/>
              <a:t> for the </a:t>
            </a:r>
            <a:r>
              <a:rPr lang="fr-FR" dirty="0" err="1" smtClean="0"/>
              <a:t>safety</a:t>
            </a:r>
            <a:r>
              <a:rPr lang="fr-FR" dirty="0" smtClean="0"/>
              <a:t> </a:t>
            </a:r>
            <a:r>
              <a:rPr lang="fr-FR" dirty="0" err="1" smtClean="0"/>
              <a:t>review</a:t>
            </a:r>
            <a:endParaRPr lang="fr-FR" dirty="0" smtClean="0"/>
          </a:p>
          <a:p>
            <a:r>
              <a:rPr lang="fr-FR" dirty="0" smtClean="0"/>
              <a:t>The </a:t>
            </a:r>
            <a:r>
              <a:rPr lang="fr-FR" dirty="0" err="1" smtClean="0"/>
              <a:t>development</a:t>
            </a:r>
            <a:r>
              <a:rPr lang="fr-FR" dirty="0" smtClean="0"/>
              <a:t> of ENSTTI training and </a:t>
            </a:r>
            <a:r>
              <a:rPr lang="fr-FR" dirty="0" err="1" smtClean="0"/>
              <a:t>tutoring</a:t>
            </a:r>
            <a:r>
              <a:rPr lang="fr-FR" dirty="0" smtClean="0"/>
              <a:t> on </a:t>
            </a:r>
            <a:r>
              <a:rPr lang="fr-FR" dirty="0" err="1" smtClean="0"/>
              <a:t>geological</a:t>
            </a:r>
            <a:r>
              <a:rPr lang="fr-FR" dirty="0" smtClean="0"/>
              <a:t> </a:t>
            </a:r>
            <a:r>
              <a:rPr lang="fr-FR" dirty="0" err="1" smtClean="0"/>
              <a:t>disposal</a:t>
            </a:r>
            <a:r>
              <a:rPr lang="fr-FR" dirty="0" smtClean="0"/>
              <a:t> </a:t>
            </a:r>
            <a:r>
              <a:rPr lang="fr-FR" dirty="0" err="1" smtClean="0"/>
              <a:t>safety</a:t>
            </a:r>
            <a:r>
              <a:rPr lang="fr-FR" dirty="0" smtClean="0"/>
              <a:t> </a:t>
            </a:r>
            <a:r>
              <a:rPr lang="fr-FR" dirty="0" err="1" smtClean="0"/>
              <a:t>review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14970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WP5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GB" b="1" dirty="0"/>
              <a:t>To set up the conditions for sharing technical expertise with various stakeholders by: </a:t>
            </a:r>
            <a:endParaRPr lang="fr-FR" dirty="0"/>
          </a:p>
          <a:p>
            <a:pPr marL="0" indent="0">
              <a:buNone/>
            </a:pPr>
            <a:r>
              <a:rPr lang="en-GB" dirty="0"/>
              <a:t> </a:t>
            </a:r>
            <a:endParaRPr lang="fr-FR" dirty="0"/>
          </a:p>
          <a:p>
            <a:r>
              <a:rPr lang="en-US" dirty="0"/>
              <a:t>Identifying the </a:t>
            </a:r>
            <a:r>
              <a:rPr lang="en-US" u="sng" dirty="0"/>
              <a:t>needs</a:t>
            </a:r>
            <a:r>
              <a:rPr lang="en-US" dirty="0"/>
              <a:t> for the public to engage in the RWM decision making process, identifying </a:t>
            </a:r>
            <a:r>
              <a:rPr lang="en-US" u="sng" dirty="0"/>
              <a:t>opportunities </a:t>
            </a:r>
            <a:r>
              <a:rPr lang="en-US" dirty="0"/>
              <a:t>for civil society and technical experts interactions</a:t>
            </a:r>
            <a:endParaRPr lang="fr-FR" dirty="0"/>
          </a:p>
          <a:p>
            <a:r>
              <a:rPr lang="en-GB" dirty="0" smtClean="0"/>
              <a:t>Identifying </a:t>
            </a:r>
            <a:r>
              <a:rPr lang="en-GB" dirty="0"/>
              <a:t>the ways of </a:t>
            </a:r>
            <a:r>
              <a:rPr lang="en-GB" u="sng" dirty="0"/>
              <a:t>developing technical skills of stakeholders in the field of technical expertise</a:t>
            </a:r>
            <a:r>
              <a:rPr lang="en-GB" dirty="0"/>
              <a:t>, so that they are involved in a manner more integrated than only through communication or </a:t>
            </a:r>
            <a:r>
              <a:rPr lang="en-GB" dirty="0" smtClean="0"/>
              <a:t>dissemination;</a:t>
            </a:r>
          </a:p>
        </p:txBody>
      </p:sp>
    </p:spTree>
    <p:extLst>
      <p:ext uri="{BB962C8B-B14F-4D97-AF65-F5344CB8AC3E}">
        <p14:creationId xmlns:p14="http://schemas.microsoft.com/office/powerpoint/2010/main" val="1960071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WP5</a:t>
            </a:r>
            <a:endParaRPr lang="fr-FR" dirty="0"/>
          </a:p>
        </p:txBody>
      </p:sp>
      <p:sp>
        <p:nvSpPr>
          <p:cNvPr id="6" name="Espace réservé du contenu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3863" y="-887413"/>
            <a:ext cx="5754687" cy="9136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07474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WP6</a:t>
            </a:r>
            <a:endParaRPr lang="fr-FR" dirty="0"/>
          </a:p>
        </p:txBody>
      </p:sp>
      <p:sp>
        <p:nvSpPr>
          <p:cNvPr id="14" name="Espace réservé du contenu 13"/>
          <p:cNvSpPr>
            <a:spLocks noGrp="1"/>
          </p:cNvSpPr>
          <p:nvPr>
            <p:ph idx="1"/>
          </p:nvPr>
        </p:nvSpPr>
        <p:spPr>
          <a:xfrm>
            <a:off x="467544" y="1124744"/>
            <a:ext cx="8208912" cy="670515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GB" dirty="0"/>
              <a:t>A description of the </a:t>
            </a:r>
            <a:r>
              <a:rPr lang="en-GB" b="1" dirty="0" smtClean="0">
                <a:solidFill>
                  <a:srgbClr val="FF0000"/>
                </a:solidFill>
              </a:rPr>
              <a:t>possible functions </a:t>
            </a:r>
            <a:r>
              <a:rPr lang="en-GB" b="1" dirty="0">
                <a:solidFill>
                  <a:srgbClr val="FF0000"/>
                </a:solidFill>
              </a:rPr>
              <a:t>of the future European network of </a:t>
            </a:r>
            <a:r>
              <a:rPr lang="en-GB" b="1" dirty="0" smtClean="0">
                <a:solidFill>
                  <a:srgbClr val="FF0000"/>
                </a:solidFill>
              </a:rPr>
              <a:t>experts</a:t>
            </a:r>
            <a:endParaRPr lang="fr-FR" dirty="0"/>
          </a:p>
        </p:txBody>
      </p:sp>
      <p:sp>
        <p:nvSpPr>
          <p:cNvPr id="15" name="Espace réservé du contenu 13"/>
          <p:cNvSpPr txBox="1">
            <a:spLocks/>
          </p:cNvSpPr>
          <p:nvPr/>
        </p:nvSpPr>
        <p:spPr>
          <a:xfrm>
            <a:off x="179512" y="1939275"/>
            <a:ext cx="2952328" cy="4514061"/>
          </a:xfrm>
          <a:prstGeom prst="rect">
            <a:avLst/>
          </a:prstGeom>
        </p:spPr>
        <p:txBody>
          <a:bodyPr vert="horz" lIns="91440" tIns="45720" rIns="91440" bIns="45720" rtlCol="0">
            <a:normAutofit fontScale="475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buNone/>
            </a:pPr>
            <a:r>
              <a:rPr lang="en-GB" sz="3600" b="1" dirty="0" smtClean="0">
                <a:solidFill>
                  <a:srgbClr val="008000"/>
                </a:solidFill>
              </a:rPr>
              <a:t>Review practice</a:t>
            </a:r>
            <a:endParaRPr lang="en-GB" sz="3600" b="1" dirty="0">
              <a:solidFill>
                <a:srgbClr val="008000"/>
              </a:solidFill>
            </a:endParaRPr>
          </a:p>
          <a:p>
            <a:r>
              <a:rPr lang="en-GB" dirty="0"/>
              <a:t>Opportunities for the </a:t>
            </a:r>
            <a:r>
              <a:rPr lang="en-GB" b="1" dirty="0" smtClean="0"/>
              <a:t>harmonization </a:t>
            </a:r>
            <a:r>
              <a:rPr lang="en-GB" b="1" dirty="0"/>
              <a:t>of the review methods </a:t>
            </a:r>
            <a:r>
              <a:rPr lang="en-GB" b="1" dirty="0"/>
              <a:t>/ safety guidance </a:t>
            </a:r>
            <a:r>
              <a:rPr lang="en-GB" dirty="0" smtClean="0"/>
              <a:t>and </a:t>
            </a:r>
            <a:r>
              <a:rPr lang="en-GB" dirty="0"/>
              <a:t>make as far as possible the expertise function consistent through the member </a:t>
            </a:r>
            <a:r>
              <a:rPr lang="en-GB" dirty="0" smtClean="0"/>
              <a:t>states</a:t>
            </a:r>
            <a:endParaRPr lang="en-GB" dirty="0"/>
          </a:p>
          <a:p>
            <a:pPr marL="0" lvl="0" indent="0" algn="ctr">
              <a:buNone/>
            </a:pPr>
            <a:endParaRPr lang="en-GB" sz="3600" b="1" dirty="0" smtClean="0">
              <a:solidFill>
                <a:srgbClr val="008000"/>
              </a:solidFill>
            </a:endParaRPr>
          </a:p>
          <a:p>
            <a:pPr marL="0" lvl="0" indent="0" algn="ctr">
              <a:buNone/>
            </a:pPr>
            <a:r>
              <a:rPr lang="en-GB" sz="3600" b="1" dirty="0" smtClean="0">
                <a:solidFill>
                  <a:srgbClr val="008000"/>
                </a:solidFill>
              </a:rPr>
              <a:t>Competence building</a:t>
            </a:r>
            <a:endParaRPr lang="en-GB" sz="3600" b="1" dirty="0">
              <a:solidFill>
                <a:srgbClr val="008000"/>
              </a:solidFill>
            </a:endParaRPr>
          </a:p>
          <a:p>
            <a:pPr algn="just"/>
            <a:r>
              <a:rPr lang="en-GB" dirty="0"/>
              <a:t>Source of </a:t>
            </a:r>
            <a:r>
              <a:rPr lang="en-GB" b="1" dirty="0"/>
              <a:t>harmonization of professional skills &amp; profiles of expertise</a:t>
            </a:r>
            <a:r>
              <a:rPr lang="en-GB" dirty="0"/>
              <a:t>, by providing more exchanges between experts and  complementary training to the existing national and international programmes</a:t>
            </a:r>
          </a:p>
          <a:p>
            <a:pPr algn="just"/>
            <a:endParaRPr lang="en-GB" sz="2400" dirty="0"/>
          </a:p>
        </p:txBody>
      </p:sp>
      <p:sp>
        <p:nvSpPr>
          <p:cNvPr id="12" name="Espace réservé du contenu 13"/>
          <p:cNvSpPr txBox="1">
            <a:spLocks/>
          </p:cNvSpPr>
          <p:nvPr/>
        </p:nvSpPr>
        <p:spPr>
          <a:xfrm>
            <a:off x="5076056" y="1953794"/>
            <a:ext cx="2952328" cy="451406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en-GB" sz="1700" b="1" dirty="0">
                <a:solidFill>
                  <a:srgbClr val="008000"/>
                </a:solidFill>
              </a:rPr>
              <a:t>Research &amp; Development</a:t>
            </a:r>
          </a:p>
          <a:p>
            <a:pPr>
              <a:lnSpc>
                <a:spcPct val="80000"/>
              </a:lnSpc>
            </a:pPr>
            <a:r>
              <a:rPr lang="en-GB" sz="1500" dirty="0"/>
              <a:t>Way to develop </a:t>
            </a:r>
            <a:r>
              <a:rPr lang="en-GB" sz="1500" b="1" dirty="0"/>
              <a:t>synergies</a:t>
            </a:r>
            <a:r>
              <a:rPr lang="en-GB" sz="1500" dirty="0"/>
              <a:t> among national organisations in order to reinforce safety, </a:t>
            </a:r>
            <a:r>
              <a:rPr lang="en-GB" sz="1500" b="1" dirty="0"/>
              <a:t>optimise</a:t>
            </a:r>
            <a:r>
              <a:rPr lang="en-GB" sz="1500" dirty="0"/>
              <a:t> the use of available resources and  contribute to the harmonization and </a:t>
            </a:r>
            <a:r>
              <a:rPr lang="en-GB" sz="1500" b="1" dirty="0"/>
              <a:t>sharing of practices of research </a:t>
            </a:r>
            <a:r>
              <a:rPr lang="en-GB" sz="1500" dirty="0"/>
              <a:t>and results, possibly with </a:t>
            </a:r>
            <a:r>
              <a:rPr lang="en-GB" sz="1500" b="1" dirty="0"/>
              <a:t>WMOs</a:t>
            </a:r>
            <a:r>
              <a:rPr lang="en-GB" sz="1500" dirty="0"/>
              <a:t>  in the EC framework programme</a:t>
            </a:r>
            <a:endParaRPr lang="fr-FR" sz="1500" dirty="0"/>
          </a:p>
          <a:p>
            <a:pPr marL="0" indent="0" algn="ctr">
              <a:buFont typeface="Arial" pitchFamily="34" charset="0"/>
              <a:buNone/>
            </a:pPr>
            <a:r>
              <a:rPr lang="en-GB" sz="1700" b="1" dirty="0">
                <a:solidFill>
                  <a:srgbClr val="008000"/>
                </a:solidFill>
              </a:rPr>
              <a:t>Interaction with </a:t>
            </a:r>
            <a:r>
              <a:rPr lang="en-GB" sz="1700" b="1" dirty="0" smtClean="0">
                <a:solidFill>
                  <a:srgbClr val="008000"/>
                </a:solidFill>
              </a:rPr>
              <a:t>civil society</a:t>
            </a:r>
            <a:endParaRPr lang="en-GB" sz="1700" b="1" dirty="0">
              <a:solidFill>
                <a:srgbClr val="008000"/>
              </a:solidFill>
            </a:endParaRPr>
          </a:p>
          <a:p>
            <a:r>
              <a:rPr lang="fr-FR" sz="1500" b="1" dirty="0" err="1"/>
              <a:t>Competence</a:t>
            </a:r>
            <a:r>
              <a:rPr lang="fr-FR" sz="1500" dirty="0"/>
              <a:t> building</a:t>
            </a:r>
          </a:p>
          <a:p>
            <a:r>
              <a:rPr lang="fr-FR" sz="1500" b="1" dirty="0" err="1"/>
              <a:t>Improving</a:t>
            </a:r>
            <a:r>
              <a:rPr lang="fr-FR" sz="1500" dirty="0"/>
              <a:t> </a:t>
            </a:r>
            <a:r>
              <a:rPr lang="fr-FR" sz="1500" dirty="0" err="1"/>
              <a:t>safety</a:t>
            </a:r>
            <a:endParaRPr lang="fr-FR" sz="1500" dirty="0"/>
          </a:p>
          <a:p>
            <a:r>
              <a:rPr lang="en-US" sz="1500" dirty="0" smtClean="0"/>
              <a:t>identifying </a:t>
            </a:r>
            <a:r>
              <a:rPr lang="en-US" sz="1500" b="1" dirty="0" smtClean="0"/>
              <a:t>the process</a:t>
            </a:r>
            <a:r>
              <a:rPr lang="en-US" sz="1500" dirty="0" smtClean="0"/>
              <a:t> </a:t>
            </a:r>
            <a:r>
              <a:rPr lang="en-US" sz="1500" dirty="0"/>
              <a:t>for civil society and technical experts interactions </a:t>
            </a:r>
            <a:endParaRPr lang="fr-FR" sz="1500" dirty="0"/>
          </a:p>
        </p:txBody>
      </p:sp>
    </p:spTree>
    <p:extLst>
      <p:ext uri="{BB962C8B-B14F-4D97-AF65-F5344CB8AC3E}">
        <p14:creationId xmlns:p14="http://schemas.microsoft.com/office/powerpoint/2010/main" val="2653494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1A366A3-BF16-4E88-AFDD-280532201B96}" type="slidenum">
              <a:rPr lang="en-GB"/>
              <a:pPr/>
              <a:t>2</a:t>
            </a:fld>
            <a:endParaRPr lang="en-GB"/>
          </a:p>
        </p:txBody>
      </p:sp>
      <p:sp>
        <p:nvSpPr>
          <p:cNvPr id="28677" name="Text Box 5"/>
          <p:cNvSpPr txBox="1">
            <a:spLocks noChangeArrowheads="1"/>
          </p:cNvSpPr>
          <p:nvPr/>
        </p:nvSpPr>
        <p:spPr bwMode="auto">
          <a:xfrm>
            <a:off x="250825" y="1700213"/>
            <a:ext cx="8424863" cy="29238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L="342900" lvl="0" indent="-342900">
              <a:buFont typeface="Wingdings" pitchFamily="2" charset="2"/>
              <a:buChar char="ü"/>
            </a:pPr>
            <a:r>
              <a:rPr lang="fr-FR" sz="2000" dirty="0" smtClean="0"/>
              <a:t>To set the </a:t>
            </a:r>
            <a:r>
              <a:rPr lang="fr-FR" sz="2000" dirty="0"/>
              <a:t>conditions and </a:t>
            </a:r>
            <a:r>
              <a:rPr lang="fr-FR" sz="2000" dirty="0" err="1"/>
              <a:t>necessary</a:t>
            </a:r>
            <a:r>
              <a:rPr lang="fr-FR" sz="2000" dirty="0"/>
              <a:t> </a:t>
            </a:r>
            <a:r>
              <a:rPr lang="fr-FR" sz="2000" dirty="0" err="1"/>
              <a:t>means</a:t>
            </a:r>
            <a:r>
              <a:rPr lang="fr-FR" sz="2000" dirty="0"/>
              <a:t> </a:t>
            </a:r>
            <a:r>
              <a:rPr lang="fr-FR" sz="2000" dirty="0" smtClean="0"/>
              <a:t>(TOR) for </a:t>
            </a:r>
            <a:r>
              <a:rPr lang="fr-FR" sz="2000" dirty="0" err="1"/>
              <a:t>establishing</a:t>
            </a:r>
            <a:r>
              <a:rPr lang="fr-FR" sz="2000" dirty="0"/>
              <a:t> a </a:t>
            </a:r>
            <a:r>
              <a:rPr lang="fr-FR" sz="2000" dirty="0" err="1"/>
              <a:t>coordinated</a:t>
            </a:r>
            <a:r>
              <a:rPr lang="fr-FR" sz="2000" dirty="0"/>
              <a:t> </a:t>
            </a:r>
            <a:r>
              <a:rPr lang="fr-FR" sz="2000" dirty="0" err="1"/>
              <a:t>European</a:t>
            </a:r>
            <a:r>
              <a:rPr lang="fr-FR" sz="2000" dirty="0"/>
              <a:t> (and </a:t>
            </a:r>
            <a:r>
              <a:rPr lang="fr-FR" sz="2000" dirty="0" err="1"/>
              <a:t>possibly</a:t>
            </a:r>
            <a:r>
              <a:rPr lang="fr-FR" sz="2000" dirty="0"/>
              <a:t> international) </a:t>
            </a:r>
            <a:r>
              <a:rPr lang="fr-FR" sz="2000" dirty="0" err="1"/>
              <a:t>workforce</a:t>
            </a:r>
            <a:r>
              <a:rPr lang="fr-FR" sz="2000" dirty="0"/>
              <a:t> </a:t>
            </a:r>
            <a:r>
              <a:rPr lang="fr-FR" sz="2000" dirty="0" err="1"/>
              <a:t>ensuring</a:t>
            </a:r>
            <a:r>
              <a:rPr lang="fr-FR" sz="2000" dirty="0"/>
              <a:t> a </a:t>
            </a:r>
            <a:r>
              <a:rPr lang="fr-FR" sz="2000" dirty="0" err="1"/>
              <a:t>sustainable</a:t>
            </a:r>
            <a:r>
              <a:rPr lang="fr-FR" sz="2000" dirty="0"/>
              <a:t> </a:t>
            </a:r>
            <a:r>
              <a:rPr lang="fr-FR" sz="2000" dirty="0" err="1"/>
              <a:t>capability</a:t>
            </a:r>
            <a:r>
              <a:rPr lang="fr-FR" sz="2000" dirty="0"/>
              <a:t> to </a:t>
            </a:r>
            <a:r>
              <a:rPr lang="fr-FR" sz="2000" dirty="0" err="1"/>
              <a:t>provide</a:t>
            </a:r>
            <a:r>
              <a:rPr lang="fr-FR" sz="2000" dirty="0"/>
              <a:t> a </a:t>
            </a:r>
            <a:r>
              <a:rPr lang="fr-FR" sz="2000" dirty="0" err="1"/>
              <a:t>technical</a:t>
            </a:r>
            <a:r>
              <a:rPr lang="fr-FR" sz="2000" dirty="0"/>
              <a:t> and </a:t>
            </a:r>
            <a:r>
              <a:rPr lang="fr-FR" sz="2000" dirty="0" err="1"/>
              <a:t>independent</a:t>
            </a:r>
            <a:r>
              <a:rPr lang="fr-FR" sz="2000" dirty="0"/>
              <a:t> expertise in the </a:t>
            </a:r>
            <a:r>
              <a:rPr lang="fr-FR" sz="2000" dirty="0" err="1"/>
              <a:t>field</a:t>
            </a:r>
            <a:r>
              <a:rPr lang="fr-FR" sz="2000" dirty="0"/>
              <a:t> of </a:t>
            </a:r>
            <a:r>
              <a:rPr lang="fr-FR" sz="2000" dirty="0" err="1" smtClean="0"/>
              <a:t>radwaste</a:t>
            </a:r>
            <a:r>
              <a:rPr lang="fr-FR" sz="2000" dirty="0"/>
              <a:t> management </a:t>
            </a:r>
            <a:r>
              <a:rPr lang="fr-FR" sz="2000" dirty="0" err="1"/>
              <a:t>safety</a:t>
            </a:r>
            <a:r>
              <a:rPr lang="fr-FR" sz="2000" dirty="0"/>
              <a:t> and </a:t>
            </a:r>
            <a:r>
              <a:rPr lang="fr-FR" sz="2000" dirty="0" err="1"/>
              <a:t>radiological</a:t>
            </a:r>
            <a:r>
              <a:rPr lang="fr-FR" sz="2000" dirty="0"/>
              <a:t> protection</a:t>
            </a:r>
            <a:r>
              <a:rPr lang="fr-FR" sz="2000" dirty="0" smtClean="0"/>
              <a:t>,</a:t>
            </a:r>
          </a:p>
          <a:p>
            <a:pPr lvl="0"/>
            <a:endParaRPr lang="fr-FR" sz="2000" dirty="0" smtClean="0"/>
          </a:p>
          <a:p>
            <a:pPr marL="342900" lvl="0" indent="-342900">
              <a:buFont typeface="Wingdings" pitchFamily="2" charset="2"/>
              <a:buChar char="ü"/>
            </a:pPr>
            <a:r>
              <a:rPr lang="fr-FR" sz="2000" dirty="0" err="1" smtClean="0"/>
              <a:t>Coordinated</a:t>
            </a:r>
            <a:r>
              <a:rPr lang="fr-FR" sz="2000" dirty="0" smtClean="0"/>
              <a:t> Action; </a:t>
            </a:r>
            <a:r>
              <a:rPr lang="fr-FR" sz="2000" dirty="0" err="1" smtClean="0"/>
              <a:t>December</a:t>
            </a:r>
            <a:r>
              <a:rPr lang="fr-FR" sz="2000" dirty="0" smtClean="0"/>
              <a:t> 2011 – </a:t>
            </a:r>
            <a:r>
              <a:rPr lang="fr-FR" sz="2000" dirty="0" err="1"/>
              <a:t>D</a:t>
            </a:r>
            <a:r>
              <a:rPr lang="fr-FR" sz="2000" dirty="0" err="1" smtClean="0"/>
              <a:t>ecember</a:t>
            </a:r>
            <a:r>
              <a:rPr lang="fr-FR" sz="2000" dirty="0" smtClean="0"/>
              <a:t> 2013</a:t>
            </a:r>
          </a:p>
          <a:p>
            <a:pPr marL="342900" lvl="0" indent="-342900">
              <a:buFont typeface="Wingdings" pitchFamily="2" charset="2"/>
              <a:buChar char="ü"/>
            </a:pPr>
            <a:endParaRPr lang="fr-FR" sz="2000" u="sng" dirty="0" smtClean="0">
              <a:hlinkClick r:id="rId2"/>
            </a:endParaRPr>
          </a:p>
          <a:p>
            <a:pPr marL="342900" lvl="0" indent="-342900">
              <a:buFont typeface="Wingdings" pitchFamily="2" charset="2"/>
              <a:buChar char="ü"/>
            </a:pPr>
            <a:r>
              <a:rPr lang="fr-FR" sz="2000" u="sng" dirty="0" smtClean="0">
                <a:hlinkClick r:id="rId2"/>
              </a:rPr>
              <a:t>http</a:t>
            </a:r>
            <a:r>
              <a:rPr lang="fr-FR" sz="2000" u="sng" dirty="0">
                <a:hlinkClick r:id="rId2"/>
              </a:rPr>
              <a:t>://sitexproject.eu/</a:t>
            </a:r>
            <a:endParaRPr lang="fr-FR" sz="2000" dirty="0" smtClean="0"/>
          </a:p>
          <a:p>
            <a:endParaRPr lang="fr-FR" sz="2400" dirty="0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Rectangle 28"/>
          <p:cNvSpPr>
            <a:spLocks noChangeArrowheads="1"/>
          </p:cNvSpPr>
          <p:nvPr/>
        </p:nvSpPr>
        <p:spPr bwMode="auto">
          <a:xfrm>
            <a:off x="534194" y="448310"/>
            <a:ext cx="7354887" cy="4924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 anchor="ctr">
            <a:spAutoFit/>
          </a:bodyPr>
          <a:lstStyle/>
          <a:p>
            <a:pPr algn="ctr"/>
            <a:r>
              <a:rPr lang="en-GB" sz="3200" b="1" dirty="0" smtClean="0">
                <a:solidFill>
                  <a:schemeClr val="tx2"/>
                </a:solidFill>
                <a:latin typeface="Arial" charset="0"/>
              </a:rPr>
              <a:t>Objectives </a:t>
            </a:r>
          </a:p>
        </p:txBody>
      </p:sp>
    </p:spTree>
    <p:extLst>
      <p:ext uri="{BB962C8B-B14F-4D97-AF65-F5344CB8AC3E}">
        <p14:creationId xmlns:p14="http://schemas.microsoft.com/office/powerpoint/2010/main" val="761009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Espace réservé du numéro de diapositiv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0880336-3267-41B2-AEF5-8E5616FA41E8}" type="slidenum">
              <a:rPr lang="en-GB"/>
              <a:pPr/>
              <a:t>3</a:t>
            </a:fld>
            <a:endParaRPr lang="en-GB"/>
          </a:p>
        </p:txBody>
      </p:sp>
      <p:sp>
        <p:nvSpPr>
          <p:cNvPr id="2560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539750" y="5589588"/>
            <a:ext cx="7715250" cy="1081087"/>
          </a:xfrm>
          <a:noFill/>
          <a:ln/>
        </p:spPr>
        <p:txBody>
          <a:bodyPr>
            <a:normAutofit/>
          </a:bodyPr>
          <a:lstStyle/>
          <a:p>
            <a:endParaRPr lang="fr-FR" sz="3200" dirty="0"/>
          </a:p>
        </p:txBody>
      </p:sp>
      <p:sp>
        <p:nvSpPr>
          <p:cNvPr id="25606" name="Rectangle 6"/>
          <p:cNvSpPr>
            <a:spLocks noChangeArrowheads="1"/>
          </p:cNvSpPr>
          <p:nvPr/>
        </p:nvSpPr>
        <p:spPr bwMode="auto">
          <a:xfrm>
            <a:off x="1258888" y="2420938"/>
            <a:ext cx="576262" cy="431800"/>
          </a:xfrm>
          <a:prstGeom prst="rect">
            <a:avLst/>
          </a:prstGeom>
          <a:noFill/>
          <a:ln w="57150">
            <a:solidFill>
              <a:schemeClr val="folHlink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folHlink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lnSpc>
                <a:spcPct val="93000"/>
              </a:lnSpc>
              <a:buClr>
                <a:srgbClr val="000000"/>
              </a:buClr>
              <a:buSzPct val="100000"/>
              <a:buFont typeface="Arial" charset="0"/>
              <a:buNone/>
            </a:pPr>
            <a:r>
              <a:rPr lang="fr-FR" sz="1200" b="1">
                <a:solidFill>
                  <a:schemeClr val="folHlink"/>
                </a:solidFill>
                <a:ea typeface="Arial Unicode MS" pitchFamily="34" charset="-128"/>
                <a:cs typeface="Arial Unicode MS" pitchFamily="34" charset="-128"/>
              </a:rPr>
              <a:t>IGD TP</a:t>
            </a:r>
          </a:p>
        </p:txBody>
      </p:sp>
      <p:sp>
        <p:nvSpPr>
          <p:cNvPr id="25624" name="Oval 24"/>
          <p:cNvSpPr>
            <a:spLocks noChangeArrowheads="1"/>
          </p:cNvSpPr>
          <p:nvPr/>
        </p:nvSpPr>
        <p:spPr bwMode="auto">
          <a:xfrm>
            <a:off x="6372225" y="4076700"/>
            <a:ext cx="2017713" cy="1296988"/>
          </a:xfrm>
          <a:prstGeom prst="ellipse">
            <a:avLst/>
          </a:prstGeom>
          <a:solidFill>
            <a:schemeClr val="hlink"/>
          </a:solidFill>
          <a:ln>
            <a:noFill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>
              <a:lnSpc>
                <a:spcPct val="93000"/>
              </a:lnSpc>
              <a:buClr>
                <a:srgbClr val="000000"/>
              </a:buClr>
              <a:buSzPct val="100000"/>
              <a:buFont typeface="Arial" charset="0"/>
              <a:buNone/>
            </a:pPr>
            <a:r>
              <a:rPr lang="fr-FR" sz="1100" b="1" dirty="0" err="1" smtClean="0">
                <a:solidFill>
                  <a:schemeClr val="bg1"/>
                </a:solidFill>
                <a:ea typeface="Arial Unicode MS" pitchFamily="34" charset="-128"/>
                <a:cs typeface="Arial Unicode MS" pitchFamily="34" charset="-128"/>
              </a:rPr>
              <a:t>External</a:t>
            </a:r>
            <a:r>
              <a:rPr lang="fr-FR" sz="1100" b="1" dirty="0" smtClean="0">
                <a:solidFill>
                  <a:schemeClr val="bg1"/>
                </a:solidFill>
                <a:ea typeface="Arial Unicode MS" pitchFamily="34" charset="-128"/>
                <a:cs typeface="Arial Unicode MS" pitchFamily="34" charset="-128"/>
              </a:rPr>
              <a:t> Expert</a:t>
            </a:r>
          </a:p>
          <a:p>
            <a:pPr algn="ctr">
              <a:lnSpc>
                <a:spcPct val="93000"/>
              </a:lnSpc>
              <a:buClr>
                <a:srgbClr val="000000"/>
              </a:buClr>
              <a:buSzPct val="100000"/>
              <a:buFont typeface="Arial" charset="0"/>
              <a:buNone/>
            </a:pPr>
            <a:r>
              <a:rPr lang="fr-FR" sz="1100" b="1" dirty="0" err="1" smtClean="0">
                <a:solidFill>
                  <a:schemeClr val="bg1"/>
                </a:solidFill>
                <a:ea typeface="Arial Unicode MS" pitchFamily="34" charset="-128"/>
                <a:cs typeface="Arial Unicode MS" pitchFamily="34" charset="-128"/>
              </a:rPr>
              <a:t>Advisory</a:t>
            </a:r>
            <a:r>
              <a:rPr lang="fr-FR" sz="1100" b="1" dirty="0" smtClean="0">
                <a:solidFill>
                  <a:schemeClr val="bg1"/>
                </a:solidFill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fr-FR" sz="1100" b="1" dirty="0" err="1" smtClean="0">
                <a:solidFill>
                  <a:schemeClr val="bg1"/>
                </a:solidFill>
                <a:ea typeface="Arial Unicode MS" pitchFamily="34" charset="-128"/>
                <a:cs typeface="Arial Unicode MS" pitchFamily="34" charset="-128"/>
              </a:rPr>
              <a:t>Board</a:t>
            </a:r>
            <a:r>
              <a:rPr lang="fr-FR" sz="1100" b="1" dirty="0" smtClean="0">
                <a:solidFill>
                  <a:schemeClr val="bg1"/>
                </a:solidFill>
                <a:ea typeface="Arial Unicode MS" pitchFamily="34" charset="-128"/>
                <a:cs typeface="Arial Unicode MS" pitchFamily="34" charset="-128"/>
              </a:rPr>
              <a:t> </a:t>
            </a:r>
          </a:p>
          <a:p>
            <a:pPr algn="ctr">
              <a:lnSpc>
                <a:spcPct val="93000"/>
              </a:lnSpc>
              <a:buClr>
                <a:srgbClr val="000000"/>
              </a:buClr>
              <a:buSzPct val="100000"/>
              <a:buFont typeface="Arial" charset="0"/>
              <a:buNone/>
            </a:pPr>
            <a:r>
              <a:rPr lang="fr-FR" sz="1100" b="1" dirty="0" smtClean="0">
                <a:solidFill>
                  <a:schemeClr val="bg1"/>
                </a:solidFill>
                <a:ea typeface="Arial Unicode MS" pitchFamily="34" charset="-128"/>
                <a:cs typeface="Arial Unicode MS" pitchFamily="34" charset="-128"/>
              </a:rPr>
              <a:t>IAEA</a:t>
            </a:r>
          </a:p>
          <a:p>
            <a:pPr algn="ctr">
              <a:lnSpc>
                <a:spcPct val="93000"/>
              </a:lnSpc>
              <a:buClr>
                <a:srgbClr val="000000"/>
              </a:buClr>
              <a:buSzPct val="100000"/>
              <a:buFont typeface="Arial" charset="0"/>
              <a:buNone/>
            </a:pPr>
            <a:r>
              <a:rPr lang="fr-FR" sz="1100" b="1" dirty="0" err="1" smtClean="0">
                <a:solidFill>
                  <a:schemeClr val="bg1"/>
                </a:solidFill>
                <a:ea typeface="Arial Unicode MS" pitchFamily="34" charset="-128"/>
                <a:cs typeface="Arial Unicode MS" pitchFamily="34" charset="-128"/>
              </a:rPr>
              <a:t>Univ</a:t>
            </a:r>
            <a:r>
              <a:rPr lang="fr-FR" sz="1100" b="1" dirty="0" smtClean="0">
                <a:solidFill>
                  <a:schemeClr val="bg1"/>
                </a:solidFill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fr-FR" sz="1100" b="1" dirty="0" err="1" smtClean="0">
                <a:solidFill>
                  <a:schemeClr val="bg1"/>
                </a:solidFill>
                <a:ea typeface="Arial Unicode MS" pitchFamily="34" charset="-128"/>
                <a:cs typeface="Arial Unicode MS" pitchFamily="34" charset="-128"/>
              </a:rPr>
              <a:t>Clausthal</a:t>
            </a:r>
            <a:endParaRPr lang="fr-FR" sz="1100" b="1" dirty="0" smtClean="0">
              <a:solidFill>
                <a:schemeClr val="bg1"/>
              </a:solidFill>
              <a:ea typeface="Arial Unicode MS" pitchFamily="34" charset="-128"/>
              <a:cs typeface="Arial Unicode MS" pitchFamily="34" charset="-128"/>
            </a:endParaRPr>
          </a:p>
          <a:p>
            <a:pPr algn="ctr">
              <a:lnSpc>
                <a:spcPct val="93000"/>
              </a:lnSpc>
              <a:buClr>
                <a:srgbClr val="000000"/>
              </a:buClr>
              <a:buSzPct val="100000"/>
              <a:buFont typeface="Arial" charset="0"/>
              <a:buNone/>
            </a:pPr>
            <a:r>
              <a:rPr lang="fr-FR" sz="1100" b="1" dirty="0" smtClean="0">
                <a:solidFill>
                  <a:schemeClr val="bg1"/>
                </a:solidFill>
                <a:ea typeface="Arial Unicode MS" pitchFamily="34" charset="-128"/>
                <a:cs typeface="Arial Unicode MS" pitchFamily="34" charset="-128"/>
              </a:rPr>
              <a:t>USEPA</a:t>
            </a:r>
            <a:endParaRPr lang="fr-FR" sz="1100" b="1" dirty="0">
              <a:solidFill>
                <a:schemeClr val="bg1"/>
              </a:solidFill>
              <a:ea typeface="Arial Unicode MS" pitchFamily="34" charset="-128"/>
              <a:cs typeface="Arial Unicode MS" pitchFamily="34" charset="-128"/>
            </a:endParaRPr>
          </a:p>
          <a:p>
            <a:pPr algn="ctr">
              <a:lnSpc>
                <a:spcPct val="93000"/>
              </a:lnSpc>
              <a:buClr>
                <a:srgbClr val="000000"/>
              </a:buClr>
              <a:buSzPct val="100000"/>
              <a:buFont typeface="Arial" charset="0"/>
              <a:buNone/>
            </a:pPr>
            <a:r>
              <a:rPr lang="fr-FR" sz="1100" b="1" dirty="0" smtClean="0">
                <a:solidFill>
                  <a:schemeClr val="bg1"/>
                </a:solidFill>
                <a:ea typeface="Arial Unicode MS" pitchFamily="34" charset="-128"/>
                <a:cs typeface="Arial Unicode MS" pitchFamily="34" charset="-128"/>
              </a:rPr>
              <a:t>STUK</a:t>
            </a:r>
          </a:p>
        </p:txBody>
      </p:sp>
      <p:sp>
        <p:nvSpPr>
          <p:cNvPr id="25628" name="Rectangle 28"/>
          <p:cNvSpPr>
            <a:spLocks noChangeArrowheads="1"/>
          </p:cNvSpPr>
          <p:nvPr/>
        </p:nvSpPr>
        <p:spPr bwMode="auto">
          <a:xfrm>
            <a:off x="534194" y="402144"/>
            <a:ext cx="7354887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 anchor="ctr">
            <a:spAutoFit/>
          </a:bodyPr>
          <a:lstStyle/>
          <a:p>
            <a:pPr algn="ctr"/>
            <a:r>
              <a:rPr lang="en-GB" sz="3800" b="1" dirty="0" smtClean="0">
                <a:solidFill>
                  <a:schemeClr val="tx2"/>
                </a:solidFill>
                <a:latin typeface="Arial" charset="0"/>
              </a:rPr>
              <a:t>SITEX cartography</a:t>
            </a:r>
          </a:p>
        </p:txBody>
      </p:sp>
      <p:sp>
        <p:nvSpPr>
          <p:cNvPr id="25629" name="AutoShape 29"/>
          <p:cNvSpPr>
            <a:spLocks noChangeArrowheads="1"/>
          </p:cNvSpPr>
          <p:nvPr/>
        </p:nvSpPr>
        <p:spPr bwMode="auto">
          <a:xfrm>
            <a:off x="1908175" y="2276475"/>
            <a:ext cx="1800225" cy="755650"/>
          </a:xfrm>
          <a:prstGeom prst="leftRightArrow">
            <a:avLst>
              <a:gd name="adj1" fmla="val 31370"/>
              <a:gd name="adj2" fmla="val 52555"/>
            </a:avLst>
          </a:prstGeom>
          <a:solidFill>
            <a:schemeClr val="hlink"/>
          </a:solidFill>
          <a:ln w="9525">
            <a:solidFill>
              <a:srgbClr val="80808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25631" name="Rectangle 31"/>
          <p:cNvSpPr>
            <a:spLocks noChangeArrowheads="1"/>
          </p:cNvSpPr>
          <p:nvPr/>
        </p:nvSpPr>
        <p:spPr bwMode="auto">
          <a:xfrm>
            <a:off x="4067175" y="1989138"/>
            <a:ext cx="865188" cy="1584325"/>
          </a:xfrm>
          <a:prstGeom prst="rect">
            <a:avLst/>
          </a:prstGeom>
          <a:noFill/>
          <a:ln w="57150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0000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lnSpc>
                <a:spcPct val="93000"/>
              </a:lnSpc>
              <a:buClr>
                <a:srgbClr val="000000"/>
              </a:buClr>
              <a:buSzPct val="100000"/>
              <a:buFont typeface="Arial" charset="0"/>
              <a:buNone/>
            </a:pPr>
            <a:r>
              <a:rPr lang="fr-FR" sz="1200" b="1">
                <a:solidFill>
                  <a:srgbClr val="FF0000"/>
                </a:solidFill>
                <a:ea typeface="Arial Unicode MS" pitchFamily="34" charset="-128"/>
                <a:cs typeface="Arial Unicode MS" pitchFamily="34" charset="-128"/>
              </a:rPr>
              <a:t>IRSN</a:t>
            </a:r>
          </a:p>
          <a:p>
            <a:pPr algn="ctr">
              <a:lnSpc>
                <a:spcPct val="93000"/>
              </a:lnSpc>
              <a:buClr>
                <a:srgbClr val="000000"/>
              </a:buClr>
              <a:buSzPct val="100000"/>
              <a:buFont typeface="Arial" charset="0"/>
              <a:buNone/>
            </a:pPr>
            <a:r>
              <a:rPr lang="fr-FR" sz="1200" b="1">
                <a:solidFill>
                  <a:srgbClr val="FF0000"/>
                </a:solidFill>
                <a:ea typeface="Arial Unicode MS" pitchFamily="34" charset="-128"/>
                <a:cs typeface="Arial Unicode MS" pitchFamily="34" charset="-128"/>
              </a:rPr>
              <a:t>GRS</a:t>
            </a:r>
          </a:p>
          <a:p>
            <a:pPr algn="ctr">
              <a:lnSpc>
                <a:spcPct val="93000"/>
              </a:lnSpc>
              <a:buClr>
                <a:srgbClr val="000000"/>
              </a:buClr>
              <a:buSzPct val="100000"/>
              <a:buFont typeface="Arial" charset="0"/>
              <a:buNone/>
            </a:pPr>
            <a:r>
              <a:rPr lang="fr-FR" sz="1200" b="1">
                <a:solidFill>
                  <a:srgbClr val="FF0000"/>
                </a:solidFill>
                <a:ea typeface="Arial Unicode MS" pitchFamily="34" charset="-128"/>
                <a:cs typeface="Arial Unicode MS" pitchFamily="34" charset="-128"/>
              </a:rPr>
              <a:t>UJV</a:t>
            </a:r>
          </a:p>
          <a:p>
            <a:pPr algn="ctr">
              <a:lnSpc>
                <a:spcPct val="93000"/>
              </a:lnSpc>
              <a:buClr>
                <a:srgbClr val="000000"/>
              </a:buClr>
              <a:buSzPct val="100000"/>
              <a:buFont typeface="Arial" charset="0"/>
              <a:buNone/>
            </a:pPr>
            <a:r>
              <a:rPr lang="fr-FR" sz="1200" b="1">
                <a:solidFill>
                  <a:srgbClr val="FF0000"/>
                </a:solidFill>
                <a:ea typeface="Arial Unicode MS" pitchFamily="34" charset="-128"/>
                <a:cs typeface="Arial Unicode MS" pitchFamily="34" charset="-128"/>
              </a:rPr>
              <a:t>BelV</a:t>
            </a:r>
          </a:p>
          <a:p>
            <a:pPr algn="ctr">
              <a:lnSpc>
                <a:spcPct val="93000"/>
              </a:lnSpc>
              <a:buClr>
                <a:srgbClr val="000000"/>
              </a:buClr>
              <a:buSzPct val="100000"/>
              <a:buFont typeface="Arial" charset="0"/>
              <a:buNone/>
            </a:pPr>
            <a:r>
              <a:rPr lang="fr-FR" sz="1200" b="1">
                <a:solidFill>
                  <a:srgbClr val="FF0000"/>
                </a:solidFill>
                <a:ea typeface="Arial Unicode MS" pitchFamily="34" charset="-128"/>
                <a:cs typeface="Arial Unicode MS" pitchFamily="34" charset="-128"/>
              </a:rPr>
              <a:t>LEI</a:t>
            </a:r>
          </a:p>
          <a:p>
            <a:pPr algn="ctr">
              <a:lnSpc>
                <a:spcPct val="93000"/>
              </a:lnSpc>
              <a:buClr>
                <a:srgbClr val="000000"/>
              </a:buClr>
              <a:buSzPct val="100000"/>
              <a:buFont typeface="Arial" charset="0"/>
              <a:buNone/>
            </a:pPr>
            <a:r>
              <a:rPr lang="fr-FR" sz="1200" b="1">
                <a:solidFill>
                  <a:srgbClr val="FF0000"/>
                </a:solidFill>
                <a:ea typeface="Arial Unicode MS" pitchFamily="34" charset="-128"/>
                <a:cs typeface="Arial Unicode MS" pitchFamily="34" charset="-128"/>
              </a:rPr>
              <a:t>DECOM</a:t>
            </a:r>
          </a:p>
          <a:p>
            <a:pPr algn="ctr">
              <a:lnSpc>
                <a:spcPct val="93000"/>
              </a:lnSpc>
              <a:buClr>
                <a:srgbClr val="000000"/>
              </a:buClr>
              <a:buSzPct val="100000"/>
              <a:buFont typeface="Arial" charset="0"/>
              <a:buNone/>
            </a:pPr>
            <a:r>
              <a:rPr lang="fr-FR" sz="1200" b="1">
                <a:solidFill>
                  <a:srgbClr val="FF0000"/>
                </a:solidFill>
                <a:ea typeface="Arial Unicode MS" pitchFamily="34" charset="-128"/>
                <a:cs typeface="Arial Unicode MS" pitchFamily="34" charset="-128"/>
              </a:rPr>
              <a:t>NRG</a:t>
            </a:r>
          </a:p>
        </p:txBody>
      </p:sp>
      <p:sp>
        <p:nvSpPr>
          <p:cNvPr id="25637" name="Rectangle 37"/>
          <p:cNvSpPr>
            <a:spLocks noChangeArrowheads="1"/>
          </p:cNvSpPr>
          <p:nvPr/>
        </p:nvSpPr>
        <p:spPr bwMode="auto">
          <a:xfrm>
            <a:off x="5508625" y="1773238"/>
            <a:ext cx="1079500" cy="1223962"/>
          </a:xfrm>
          <a:prstGeom prst="rect">
            <a:avLst/>
          </a:prstGeom>
          <a:noFill/>
          <a:ln w="57150">
            <a:solidFill>
              <a:schemeClr val="hlink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hlink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lnSpc>
                <a:spcPct val="93000"/>
              </a:lnSpc>
              <a:buClr>
                <a:srgbClr val="000000"/>
              </a:buClr>
              <a:buSzPct val="100000"/>
              <a:buFont typeface="Arial" charset="0"/>
              <a:buNone/>
            </a:pPr>
            <a:r>
              <a:rPr lang="fr-FR" sz="1300" b="1">
                <a:solidFill>
                  <a:schemeClr val="hlink"/>
                </a:solidFill>
                <a:ea typeface="Arial Unicode MS" pitchFamily="34" charset="-128"/>
                <a:cs typeface="Arial Unicode MS" pitchFamily="34" charset="-128"/>
              </a:rPr>
              <a:t>FANC</a:t>
            </a:r>
          </a:p>
          <a:p>
            <a:pPr algn="ctr">
              <a:lnSpc>
                <a:spcPct val="93000"/>
              </a:lnSpc>
              <a:buClr>
                <a:srgbClr val="000000"/>
              </a:buClr>
              <a:buSzPct val="100000"/>
              <a:buFont typeface="Arial" charset="0"/>
              <a:buNone/>
            </a:pPr>
            <a:r>
              <a:rPr lang="fr-FR" sz="1300" b="1">
                <a:solidFill>
                  <a:schemeClr val="hlink"/>
                </a:solidFill>
                <a:ea typeface="Arial Unicode MS" pitchFamily="34" charset="-128"/>
                <a:cs typeface="Arial Unicode MS" pitchFamily="34" charset="-128"/>
              </a:rPr>
              <a:t>ASN</a:t>
            </a:r>
          </a:p>
          <a:p>
            <a:pPr algn="ctr">
              <a:lnSpc>
                <a:spcPct val="93000"/>
              </a:lnSpc>
              <a:buClr>
                <a:srgbClr val="000000"/>
              </a:buClr>
              <a:buSzPct val="100000"/>
              <a:buFont typeface="Arial" charset="0"/>
              <a:buNone/>
            </a:pPr>
            <a:r>
              <a:rPr lang="fr-FR" sz="1300" b="1">
                <a:solidFill>
                  <a:schemeClr val="hlink"/>
                </a:solidFill>
                <a:ea typeface="Arial Unicode MS" pitchFamily="34" charset="-128"/>
                <a:cs typeface="Arial Unicode MS" pitchFamily="34" charset="-128"/>
              </a:rPr>
              <a:t>SSM</a:t>
            </a:r>
          </a:p>
          <a:p>
            <a:pPr algn="ctr">
              <a:lnSpc>
                <a:spcPct val="93000"/>
              </a:lnSpc>
              <a:buClr>
                <a:srgbClr val="000000"/>
              </a:buClr>
              <a:buSzPct val="100000"/>
              <a:buFont typeface="Arial" charset="0"/>
              <a:buNone/>
            </a:pPr>
            <a:r>
              <a:rPr lang="fr-FR" sz="1300" b="1">
                <a:solidFill>
                  <a:schemeClr val="hlink"/>
                </a:solidFill>
                <a:ea typeface="Arial Unicode MS" pitchFamily="34" charset="-128"/>
                <a:cs typeface="Arial Unicode MS" pitchFamily="34" charset="-128"/>
              </a:rPr>
              <a:t>ENSI</a:t>
            </a:r>
          </a:p>
          <a:p>
            <a:pPr algn="ctr">
              <a:lnSpc>
                <a:spcPct val="93000"/>
              </a:lnSpc>
              <a:buClr>
                <a:srgbClr val="000000"/>
              </a:buClr>
              <a:buSzPct val="100000"/>
              <a:buFont typeface="Arial" charset="0"/>
              <a:buNone/>
            </a:pPr>
            <a:r>
              <a:rPr lang="fr-FR" sz="1300" b="1">
                <a:solidFill>
                  <a:schemeClr val="hlink"/>
                </a:solidFill>
                <a:ea typeface="Arial Unicode MS" pitchFamily="34" charset="-128"/>
                <a:cs typeface="Arial Unicode MS" pitchFamily="34" charset="-128"/>
              </a:rPr>
              <a:t>CNSC</a:t>
            </a:r>
          </a:p>
          <a:p>
            <a:pPr algn="ctr">
              <a:lnSpc>
                <a:spcPct val="93000"/>
              </a:lnSpc>
              <a:buClr>
                <a:srgbClr val="000000"/>
              </a:buClr>
              <a:buSzPct val="100000"/>
              <a:buFont typeface="Arial" charset="0"/>
              <a:buNone/>
            </a:pPr>
            <a:r>
              <a:rPr lang="fr-FR" sz="1300" b="1">
                <a:solidFill>
                  <a:schemeClr val="hlink"/>
                </a:solidFill>
                <a:ea typeface="Arial Unicode MS" pitchFamily="34" charset="-128"/>
                <a:cs typeface="Arial Unicode MS" pitchFamily="34" charset="-128"/>
              </a:rPr>
              <a:t>ELI</a:t>
            </a:r>
          </a:p>
        </p:txBody>
      </p:sp>
      <p:sp>
        <p:nvSpPr>
          <p:cNvPr id="25638" name="Rectangle 38"/>
          <p:cNvSpPr>
            <a:spLocks noChangeArrowheads="1"/>
          </p:cNvSpPr>
          <p:nvPr/>
        </p:nvSpPr>
        <p:spPr bwMode="auto">
          <a:xfrm>
            <a:off x="5292725" y="3213100"/>
            <a:ext cx="576263" cy="431800"/>
          </a:xfrm>
          <a:prstGeom prst="rect">
            <a:avLst/>
          </a:prstGeom>
          <a:noFill/>
          <a:ln w="57150">
            <a:solidFill>
              <a:schemeClr val="tx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folHlink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lnSpc>
                <a:spcPct val="93000"/>
              </a:lnSpc>
              <a:buClr>
                <a:srgbClr val="000000"/>
              </a:buClr>
              <a:buSzPct val="100000"/>
              <a:buFont typeface="Arial" charset="0"/>
              <a:buNone/>
            </a:pPr>
            <a:r>
              <a:rPr lang="fr-FR" sz="1200" b="1">
                <a:ea typeface="Arial Unicode MS" pitchFamily="34" charset="-128"/>
                <a:cs typeface="Arial Unicode MS" pitchFamily="34" charset="-128"/>
              </a:rPr>
              <a:t>ENSTTI</a:t>
            </a:r>
          </a:p>
        </p:txBody>
      </p:sp>
      <p:sp>
        <p:nvSpPr>
          <p:cNvPr id="25639" name="Rectangle 39"/>
          <p:cNvSpPr>
            <a:spLocks noChangeArrowheads="1"/>
          </p:cNvSpPr>
          <p:nvPr/>
        </p:nvSpPr>
        <p:spPr bwMode="auto">
          <a:xfrm>
            <a:off x="6156325" y="3213100"/>
            <a:ext cx="792163" cy="431800"/>
          </a:xfrm>
          <a:prstGeom prst="rect">
            <a:avLst/>
          </a:prstGeom>
          <a:noFill/>
          <a:ln w="57150">
            <a:solidFill>
              <a:schemeClr val="accent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folHlink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lnSpc>
                <a:spcPct val="93000"/>
              </a:lnSpc>
              <a:buClr>
                <a:srgbClr val="000000"/>
              </a:buClr>
              <a:buSzPct val="100000"/>
              <a:buFont typeface="Arial" charset="0"/>
              <a:buNone/>
            </a:pPr>
            <a:r>
              <a:rPr lang="fr-FR" sz="1200" b="1">
                <a:solidFill>
                  <a:schemeClr val="accent1"/>
                </a:solidFill>
                <a:ea typeface="Arial Unicode MS" pitchFamily="34" charset="-128"/>
                <a:cs typeface="Arial Unicode MS" pitchFamily="34" charset="-128"/>
              </a:rPr>
              <a:t>MUTADIS</a:t>
            </a:r>
          </a:p>
        </p:txBody>
      </p:sp>
      <p:sp>
        <p:nvSpPr>
          <p:cNvPr id="25640" name="Oval 40"/>
          <p:cNvSpPr>
            <a:spLocks noChangeArrowheads="1"/>
          </p:cNvSpPr>
          <p:nvPr/>
        </p:nvSpPr>
        <p:spPr bwMode="auto">
          <a:xfrm>
            <a:off x="3203575" y="1341438"/>
            <a:ext cx="4608513" cy="2879725"/>
          </a:xfrm>
          <a:prstGeom prst="ellipse">
            <a:avLst/>
          </a:prstGeom>
          <a:noFill/>
          <a:ln w="28575">
            <a:solidFill>
              <a:schemeClr val="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25641" name="Rectangle 41"/>
          <p:cNvSpPr>
            <a:spLocks noChangeArrowheads="1"/>
          </p:cNvSpPr>
          <p:nvPr/>
        </p:nvSpPr>
        <p:spPr bwMode="auto">
          <a:xfrm>
            <a:off x="1187450" y="2997200"/>
            <a:ext cx="865188" cy="576263"/>
          </a:xfrm>
          <a:prstGeom prst="rect">
            <a:avLst/>
          </a:prstGeom>
          <a:noFill/>
          <a:ln w="57150">
            <a:solidFill>
              <a:srgbClr val="3399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folHlink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lnSpc>
                <a:spcPct val="93000"/>
              </a:lnSpc>
              <a:buClr>
                <a:srgbClr val="000000"/>
              </a:buClr>
              <a:buSzPct val="100000"/>
              <a:buFont typeface="Arial" charset="0"/>
              <a:buNone/>
            </a:pPr>
            <a:r>
              <a:rPr lang="fr-FR" sz="1200" b="1">
                <a:solidFill>
                  <a:srgbClr val="3399FF"/>
                </a:solidFill>
                <a:ea typeface="Arial Unicode MS" pitchFamily="34" charset="-128"/>
                <a:cs typeface="Arial Unicode MS" pitchFamily="34" charset="-128"/>
              </a:rPr>
              <a:t>INSOTEC</a:t>
            </a:r>
          </a:p>
          <a:p>
            <a:pPr algn="ctr">
              <a:lnSpc>
                <a:spcPct val="93000"/>
              </a:lnSpc>
              <a:buClr>
                <a:srgbClr val="000000"/>
              </a:buClr>
              <a:buSzPct val="100000"/>
              <a:buFont typeface="Arial" charset="0"/>
              <a:buNone/>
            </a:pPr>
            <a:r>
              <a:rPr lang="fr-FR" sz="1200" b="1">
                <a:solidFill>
                  <a:srgbClr val="3399FF"/>
                </a:solidFill>
                <a:ea typeface="Arial Unicode MS" pitchFamily="34" charset="-128"/>
                <a:cs typeface="Arial Unicode MS" pitchFamily="34" charset="-128"/>
              </a:rPr>
              <a:t>IPPA</a:t>
            </a:r>
          </a:p>
        </p:txBody>
      </p:sp>
      <p:pic>
        <p:nvPicPr>
          <p:cNvPr id="25642" name="Picture 42" descr="fp7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2636838"/>
            <a:ext cx="661988" cy="539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5645" name="Oval 45"/>
          <p:cNvSpPr>
            <a:spLocks noChangeArrowheads="1"/>
          </p:cNvSpPr>
          <p:nvPr/>
        </p:nvSpPr>
        <p:spPr bwMode="auto">
          <a:xfrm>
            <a:off x="1327150" y="3813969"/>
            <a:ext cx="1657350" cy="936625"/>
          </a:xfrm>
          <a:prstGeom prst="ellipse">
            <a:avLst/>
          </a:prstGeom>
          <a:solidFill>
            <a:schemeClr val="hlink"/>
          </a:solidFill>
          <a:ln>
            <a:noFill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>
              <a:lnSpc>
                <a:spcPct val="93000"/>
              </a:lnSpc>
              <a:buClr>
                <a:srgbClr val="000000"/>
              </a:buClr>
              <a:buSzPct val="100000"/>
              <a:buFont typeface="Arial" charset="0"/>
              <a:buNone/>
            </a:pPr>
            <a:r>
              <a:rPr lang="fr-FR" sz="1600" b="1">
                <a:solidFill>
                  <a:schemeClr val="bg1"/>
                </a:solidFill>
                <a:ea typeface="Arial Unicode MS" pitchFamily="34" charset="-128"/>
                <a:cs typeface="Arial Unicode MS" pitchFamily="34" charset="-128"/>
              </a:rPr>
              <a:t>End users = </a:t>
            </a:r>
            <a:br>
              <a:rPr lang="fr-FR" sz="1600" b="1">
                <a:solidFill>
                  <a:schemeClr val="bg1"/>
                </a:solidFill>
                <a:ea typeface="Arial Unicode MS" pitchFamily="34" charset="-128"/>
                <a:cs typeface="Arial Unicode MS" pitchFamily="34" charset="-128"/>
              </a:rPr>
            </a:br>
            <a:r>
              <a:rPr lang="fr-FR" sz="1600" b="1">
                <a:solidFill>
                  <a:schemeClr val="bg1"/>
                </a:solidFill>
                <a:ea typeface="Arial Unicode MS" pitchFamily="34" charset="-128"/>
                <a:cs typeface="Arial Unicode MS" pitchFamily="34" charset="-128"/>
              </a:rPr>
              <a:t>SOCIETY</a:t>
            </a:r>
          </a:p>
        </p:txBody>
      </p:sp>
      <p:sp>
        <p:nvSpPr>
          <p:cNvPr id="25646" name="Text Box 46"/>
          <p:cNvSpPr txBox="1">
            <a:spLocks noChangeArrowheads="1"/>
          </p:cNvSpPr>
          <p:nvPr/>
        </p:nvSpPr>
        <p:spPr bwMode="auto">
          <a:xfrm>
            <a:off x="2124075" y="2565400"/>
            <a:ext cx="1449388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fr-FR" sz="1000" b="1"/>
              <a:t>EXCHANGE MEETINGS</a:t>
            </a:r>
          </a:p>
        </p:txBody>
      </p:sp>
      <p:sp>
        <p:nvSpPr>
          <p:cNvPr id="25650" name="AutoShape 50"/>
          <p:cNvSpPr>
            <a:spLocks noChangeArrowheads="1"/>
          </p:cNvSpPr>
          <p:nvPr/>
        </p:nvSpPr>
        <p:spPr bwMode="auto">
          <a:xfrm>
            <a:off x="2124075" y="3357563"/>
            <a:ext cx="1800225" cy="322262"/>
          </a:xfrm>
          <a:prstGeom prst="leftRightArrow">
            <a:avLst>
              <a:gd name="adj1" fmla="val 31370"/>
              <a:gd name="adj2" fmla="val 123233"/>
            </a:avLst>
          </a:prstGeom>
          <a:solidFill>
            <a:schemeClr val="hlink"/>
          </a:solidFill>
          <a:ln w="9525">
            <a:solidFill>
              <a:srgbClr val="80808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25651" name="Text Box 51"/>
          <p:cNvSpPr txBox="1">
            <a:spLocks noChangeArrowheads="1"/>
          </p:cNvSpPr>
          <p:nvPr/>
        </p:nvSpPr>
        <p:spPr bwMode="auto">
          <a:xfrm>
            <a:off x="2555875" y="3213100"/>
            <a:ext cx="85725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fr-FR" sz="1000" b="1"/>
              <a:t>WORKSHOP</a:t>
            </a:r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264" r="21264"/>
          <a:stretch/>
        </p:blipFill>
        <p:spPr>
          <a:xfrm>
            <a:off x="3633161" y="1267472"/>
            <a:ext cx="711827" cy="1067740"/>
          </a:xfrm>
          <a:prstGeom prst="rect">
            <a:avLst/>
          </a:prstGeom>
          <a:effectLst>
            <a:softEdge rad="12700"/>
          </a:effectLst>
        </p:spPr>
      </p:pic>
      <p:pic>
        <p:nvPicPr>
          <p:cNvPr id="2" name="Image 1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3587" y="1625600"/>
            <a:ext cx="565151" cy="565150"/>
          </a:xfrm>
          <a:prstGeom prst="rect">
            <a:avLst/>
          </a:prstGeom>
          <a:effectLst>
            <a:softEdge rad="31750"/>
          </a:effectLst>
        </p:spPr>
      </p:pic>
      <p:pic>
        <p:nvPicPr>
          <p:cNvPr id="16" name="Image 15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6060" y="2061094"/>
            <a:ext cx="756283" cy="599036"/>
          </a:xfrm>
          <a:prstGeom prst="rect">
            <a:avLst/>
          </a:prstGeom>
          <a:effectLst>
            <a:softEdge rad="63500"/>
          </a:effectLst>
        </p:spPr>
      </p:pic>
      <p:pic>
        <p:nvPicPr>
          <p:cNvPr id="25655" name="Picture 5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25" y="1557338"/>
            <a:ext cx="630238" cy="484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5659" name="Picture 59" descr="ANd9GcQ4Lym9W8E_XS0zeYWkOl6ErjDjL49BmQl63Dvql5H_UlVRYemAva1qBBM">
            <a:hlinkClick r:id="rId7"/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725" y="3573463"/>
            <a:ext cx="519113" cy="4810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661" name="Picture 61" descr="ANd9GcSWKgE6QPyVTzipp98Yr86aGGxi3zn09l7y4Cf_JnXXSIm_daYFHj0QzgQ">
            <a:hlinkClick r:id="rId9"/>
          </p:cNvPr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7050" y="2997200"/>
            <a:ext cx="503238" cy="5032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663" name="Picture 63" descr="ANd9GcTfvyq_mi2mSTnH2TkYaP-Ao4QYwxlAVl6GdTEySOG8E_BCH8mHBjFQ4H0">
            <a:hlinkClick r:id="rId11"/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6060" y="3416300"/>
            <a:ext cx="825500" cy="619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665" name="Picture 65" descr="ANd9GcQAVrfA0YaT_4847ADR1JCIK7CUMmIQVZlblzmSpRnTGp-dF28dK_-W8A">
            <a:hlinkClick r:id="rId13"/>
          </p:cNvPr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988" y="4437112"/>
            <a:ext cx="863600" cy="6619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22727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Espace réservé du numéro de diapositive 5"/>
          <p:cNvSpPr>
            <a:spLocks noGrp="1"/>
          </p:cNvSpPr>
          <p:nvPr/>
        </p:nvSpPr>
        <p:spPr bwMode="auto">
          <a:xfrm>
            <a:off x="7164388" y="6407150"/>
            <a:ext cx="765175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r"/>
            <a:fld id="{FE7FC096-4020-CB4A-BFD7-01ED3D61D912}" type="slidenum">
              <a:rPr lang="fr-FR" sz="1200">
                <a:solidFill>
                  <a:srgbClr val="898989"/>
                </a:solidFill>
              </a:rPr>
              <a:pPr algn="r"/>
              <a:t>4</a:t>
            </a:fld>
            <a:endParaRPr lang="fr-FR" sz="1200">
              <a:solidFill>
                <a:srgbClr val="898989"/>
              </a:solidFill>
            </a:endParaRPr>
          </a:p>
        </p:txBody>
      </p:sp>
      <p:sp>
        <p:nvSpPr>
          <p:cNvPr id="40962" name="Text Box 11"/>
          <p:cNvSpPr txBox="1">
            <a:spLocks noChangeArrowheads="1"/>
          </p:cNvSpPr>
          <p:nvPr/>
        </p:nvSpPr>
        <p:spPr bwMode="auto">
          <a:xfrm rot="2052877">
            <a:off x="1177925" y="4494213"/>
            <a:ext cx="142557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GB" sz="1400" b="1">
                <a:latin typeface="Arial" charset="0"/>
              </a:rPr>
              <a:t>Compliance</a:t>
            </a:r>
          </a:p>
          <a:p>
            <a:pPr algn="ctr" eaLnBrk="1" hangingPunct="1"/>
            <a:r>
              <a:rPr lang="en-GB" sz="1400" b="1">
                <a:latin typeface="Arial" charset="0"/>
              </a:rPr>
              <a:t>demonstration</a:t>
            </a:r>
          </a:p>
        </p:txBody>
      </p:sp>
      <p:sp>
        <p:nvSpPr>
          <p:cNvPr id="40963" name="Text Box 12"/>
          <p:cNvSpPr txBox="1">
            <a:spLocks noChangeArrowheads="1"/>
          </p:cNvSpPr>
          <p:nvPr/>
        </p:nvSpPr>
        <p:spPr bwMode="auto">
          <a:xfrm rot="2071417">
            <a:off x="1854200" y="3792538"/>
            <a:ext cx="1276350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GB" sz="1400" b="1">
                <a:latin typeface="Arial" charset="0"/>
              </a:rPr>
              <a:t>Regulatory</a:t>
            </a:r>
            <a:br>
              <a:rPr lang="en-GB" sz="1400" b="1">
                <a:latin typeface="Arial" charset="0"/>
              </a:rPr>
            </a:br>
            <a:r>
              <a:rPr lang="en-GB" sz="1400" b="1">
                <a:latin typeface="Arial" charset="0"/>
              </a:rPr>
              <a:t>expectations</a:t>
            </a:r>
          </a:p>
        </p:txBody>
      </p:sp>
      <p:sp>
        <p:nvSpPr>
          <p:cNvPr id="24615" name="Line 16"/>
          <p:cNvSpPr>
            <a:spLocks noChangeShapeType="1"/>
          </p:cNvSpPr>
          <p:nvPr/>
        </p:nvSpPr>
        <p:spPr bwMode="auto">
          <a:xfrm rot="16200000" flipH="1">
            <a:off x="1737519" y="3899694"/>
            <a:ext cx="782638" cy="1143000"/>
          </a:xfrm>
          <a:prstGeom prst="line">
            <a:avLst/>
          </a:prstGeom>
          <a:noFill/>
          <a:ln w="38100">
            <a:solidFill>
              <a:srgbClr val="31859C"/>
            </a:solidFill>
            <a:round/>
            <a:headEnd/>
            <a:tailEnd type="triangle" w="lg" len="lg"/>
          </a:ln>
          <a:effectLst>
            <a:outerShdw blurRad="40000" dist="23000" dir="5400000" rotWithShape="0">
              <a:srgbClr val="000000">
                <a:alpha val="34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fr-FR">
              <a:cs typeface="Arial" charset="0"/>
            </a:endParaRPr>
          </a:p>
        </p:txBody>
      </p:sp>
      <p:sp>
        <p:nvSpPr>
          <p:cNvPr id="40965" name="Text Box 13"/>
          <p:cNvSpPr txBox="1">
            <a:spLocks noChangeArrowheads="1"/>
          </p:cNvSpPr>
          <p:nvPr/>
        </p:nvSpPr>
        <p:spPr bwMode="auto">
          <a:xfrm rot="-2040940">
            <a:off x="1435100" y="1258888"/>
            <a:ext cx="995363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GB" sz="1400" b="1">
                <a:latin typeface="Arial" charset="0"/>
              </a:rPr>
              <a:t>Technical</a:t>
            </a:r>
          </a:p>
          <a:p>
            <a:pPr algn="ctr" eaLnBrk="1" hangingPunct="1"/>
            <a:r>
              <a:rPr lang="en-GB" sz="1400" b="1">
                <a:latin typeface="Arial" charset="0"/>
              </a:rPr>
              <a:t>dialogue</a:t>
            </a:r>
          </a:p>
        </p:txBody>
      </p:sp>
      <p:grpSp>
        <p:nvGrpSpPr>
          <p:cNvPr id="40966" name="Group 2"/>
          <p:cNvGrpSpPr>
            <a:grpSpLocks/>
          </p:cNvGrpSpPr>
          <p:nvPr/>
        </p:nvGrpSpPr>
        <p:grpSpPr bwMode="auto">
          <a:xfrm>
            <a:off x="3635375" y="4005263"/>
            <a:ext cx="1944688" cy="936625"/>
            <a:chOff x="3490135" y="4004543"/>
            <a:chExt cx="1944687" cy="936625"/>
          </a:xfrm>
        </p:grpSpPr>
        <p:sp>
          <p:nvSpPr>
            <p:cNvPr id="40994" name="Rectangle 5"/>
            <p:cNvSpPr>
              <a:spLocks noChangeArrowheads="1"/>
            </p:cNvSpPr>
            <p:nvPr/>
          </p:nvSpPr>
          <p:spPr bwMode="auto">
            <a:xfrm>
              <a:off x="3490135" y="4004543"/>
              <a:ext cx="1944687" cy="936625"/>
            </a:xfrm>
            <a:prstGeom prst="rect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fr-BE"/>
            </a:p>
          </p:txBody>
        </p:sp>
        <p:sp>
          <p:nvSpPr>
            <p:cNvPr id="40995" name="Text Box 6"/>
            <p:cNvSpPr txBox="1">
              <a:spLocks noChangeArrowheads="1"/>
            </p:cNvSpPr>
            <p:nvPr/>
          </p:nvSpPr>
          <p:spPr bwMode="auto">
            <a:xfrm>
              <a:off x="3755247" y="4145831"/>
              <a:ext cx="1377950" cy="6413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9pPr>
            </a:lstStyle>
            <a:p>
              <a:pPr algn="ctr" eaLnBrk="1" hangingPunct="1"/>
              <a:r>
                <a:rPr lang="en-GB" sz="1800" b="1">
                  <a:solidFill>
                    <a:srgbClr val="C00000"/>
                  </a:solidFill>
                  <a:latin typeface="Arial" charset="0"/>
                </a:rPr>
                <a:t>Regulatory</a:t>
              </a:r>
            </a:p>
            <a:p>
              <a:pPr algn="ctr" eaLnBrk="1" hangingPunct="1"/>
              <a:r>
                <a:rPr lang="en-GB" sz="1800" b="1">
                  <a:solidFill>
                    <a:srgbClr val="C00000"/>
                  </a:solidFill>
                  <a:latin typeface="Arial" charset="0"/>
                </a:rPr>
                <a:t>function</a:t>
              </a:r>
            </a:p>
          </p:txBody>
        </p:sp>
      </p:grpSp>
      <p:sp>
        <p:nvSpPr>
          <p:cNvPr id="24606" name="Rectangle 7"/>
          <p:cNvSpPr>
            <a:spLocks noChangeArrowheads="1"/>
          </p:cNvSpPr>
          <p:nvPr/>
        </p:nvSpPr>
        <p:spPr bwMode="auto">
          <a:xfrm>
            <a:off x="3635375" y="820738"/>
            <a:ext cx="1944688" cy="936625"/>
          </a:xfrm>
          <a:prstGeom prst="rect">
            <a:avLst/>
          </a:prstGeom>
          <a:solidFill>
            <a:schemeClr val="accent5">
              <a:lumMod val="75000"/>
            </a:schemeClr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defRPr/>
            </a:pPr>
            <a:r>
              <a:rPr lang="en-GB" b="1" dirty="0">
                <a:solidFill>
                  <a:schemeClr val="bg1"/>
                </a:solidFill>
                <a:latin typeface="Arial" charset="0"/>
                <a:ea typeface="ＭＳ Ｐゴシック" pitchFamily="124" charset="-128"/>
                <a:cs typeface="Arial" charset="0"/>
              </a:rPr>
              <a:t>Expertise</a:t>
            </a:r>
          </a:p>
          <a:p>
            <a:pPr algn="ctr">
              <a:defRPr/>
            </a:pPr>
            <a:r>
              <a:rPr lang="en-GB" b="1" dirty="0">
                <a:solidFill>
                  <a:schemeClr val="bg1"/>
                </a:solidFill>
                <a:latin typeface="Arial" charset="0"/>
                <a:ea typeface="ＭＳ Ｐゴシック" pitchFamily="124" charset="-128"/>
                <a:cs typeface="Arial" charset="0"/>
              </a:rPr>
              <a:t>function</a:t>
            </a:r>
          </a:p>
        </p:txBody>
      </p:sp>
      <p:grpSp>
        <p:nvGrpSpPr>
          <p:cNvPr id="40968" name="Group 1"/>
          <p:cNvGrpSpPr>
            <a:grpSpLocks/>
          </p:cNvGrpSpPr>
          <p:nvPr/>
        </p:nvGrpSpPr>
        <p:grpSpPr bwMode="auto">
          <a:xfrm>
            <a:off x="323850" y="2565400"/>
            <a:ext cx="1944688" cy="936625"/>
            <a:chOff x="251048" y="2546295"/>
            <a:chExt cx="1944688" cy="936625"/>
          </a:xfrm>
        </p:grpSpPr>
        <p:sp>
          <p:nvSpPr>
            <p:cNvPr id="40992" name="Rectangle 9"/>
            <p:cNvSpPr>
              <a:spLocks noChangeArrowheads="1"/>
            </p:cNvSpPr>
            <p:nvPr/>
          </p:nvSpPr>
          <p:spPr bwMode="auto">
            <a:xfrm>
              <a:off x="251048" y="2546295"/>
              <a:ext cx="1944688" cy="936625"/>
            </a:xfrm>
            <a:prstGeom prst="rect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fr-BE"/>
            </a:p>
          </p:txBody>
        </p:sp>
        <p:sp>
          <p:nvSpPr>
            <p:cNvPr id="40993" name="Text Box 10"/>
            <p:cNvSpPr txBox="1">
              <a:spLocks noChangeArrowheads="1"/>
            </p:cNvSpPr>
            <p:nvPr/>
          </p:nvSpPr>
          <p:spPr bwMode="auto">
            <a:xfrm>
              <a:off x="409201" y="2780928"/>
              <a:ext cx="1685190" cy="646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9pPr>
            </a:lstStyle>
            <a:p>
              <a:pPr algn="ctr" eaLnBrk="1" hangingPunct="1"/>
              <a:r>
                <a:rPr lang="en-GB" sz="1800" b="1">
                  <a:solidFill>
                    <a:srgbClr val="C00000"/>
                  </a:solidFill>
                  <a:latin typeface="Arial" charset="0"/>
                </a:rPr>
                <a:t>Implementing</a:t>
              </a:r>
            </a:p>
            <a:p>
              <a:pPr algn="ctr" eaLnBrk="1" hangingPunct="1"/>
              <a:r>
                <a:rPr lang="en-GB" sz="1800" b="1">
                  <a:solidFill>
                    <a:srgbClr val="C00000"/>
                  </a:solidFill>
                  <a:latin typeface="Arial" charset="0"/>
                </a:rPr>
                <a:t>function</a:t>
              </a:r>
            </a:p>
          </p:txBody>
        </p:sp>
      </p:grpSp>
      <p:sp>
        <p:nvSpPr>
          <p:cNvPr id="24588" name="Line 20"/>
          <p:cNvSpPr>
            <a:spLocks noChangeShapeType="1"/>
          </p:cNvSpPr>
          <p:nvPr/>
        </p:nvSpPr>
        <p:spPr bwMode="auto">
          <a:xfrm rot="18387737" flipV="1">
            <a:off x="3517900" y="2254250"/>
            <a:ext cx="1622425" cy="1196975"/>
          </a:xfrm>
          <a:prstGeom prst="line">
            <a:avLst/>
          </a:prstGeom>
          <a:noFill/>
          <a:ln w="57150">
            <a:solidFill>
              <a:srgbClr val="31859C"/>
            </a:solidFill>
            <a:round/>
            <a:headEnd/>
            <a:tailEnd type="triangle" w="lg" len="lg"/>
          </a:ln>
          <a:effectLst>
            <a:outerShdw blurRad="40000" dist="23000" dir="5400000" rotWithShape="0">
              <a:srgbClr val="000000">
                <a:alpha val="34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fr-FR">
              <a:cs typeface="Arial" charset="0"/>
            </a:endParaRPr>
          </a:p>
        </p:txBody>
      </p:sp>
      <p:sp>
        <p:nvSpPr>
          <p:cNvPr id="40970" name="Slide Number Placeholder 2"/>
          <p:cNvSpPr txBox="1">
            <a:spLocks noGrp="1"/>
          </p:cNvSpPr>
          <p:nvPr/>
        </p:nvSpPr>
        <p:spPr bwMode="auto">
          <a:xfrm>
            <a:off x="3211513" y="260350"/>
            <a:ext cx="2895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ctr" eaLnBrk="1" hangingPunct="1"/>
            <a:fld id="{17420A3D-0FB1-B44F-9AF4-3A484A9A5843}" type="slidenum">
              <a:rPr lang="fr-BE" sz="1200">
                <a:solidFill>
                  <a:schemeClr val="bg1"/>
                </a:solidFill>
                <a:latin typeface="Arial" charset="0"/>
              </a:rPr>
              <a:pPr algn="ctr" eaLnBrk="1" hangingPunct="1"/>
              <a:t>4</a:t>
            </a:fld>
            <a:endParaRPr lang="fr-BE" sz="120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46" name="Line 20"/>
          <p:cNvSpPr>
            <a:spLocks noChangeShapeType="1"/>
          </p:cNvSpPr>
          <p:nvPr/>
        </p:nvSpPr>
        <p:spPr bwMode="auto">
          <a:xfrm rot="18387737" flipV="1">
            <a:off x="4107656" y="2332832"/>
            <a:ext cx="1577975" cy="1166812"/>
          </a:xfrm>
          <a:prstGeom prst="line">
            <a:avLst/>
          </a:prstGeom>
          <a:noFill/>
          <a:ln w="57150">
            <a:solidFill>
              <a:srgbClr val="31859C"/>
            </a:solidFill>
            <a:round/>
            <a:headEnd type="triangle" w="lg" len="lg"/>
            <a:tailEnd type="none" w="lg" len="lg"/>
          </a:ln>
          <a:effectLst>
            <a:outerShdw blurRad="40000" dist="23000" dir="5400000" rotWithShape="0">
              <a:srgbClr val="000000">
                <a:alpha val="34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fr-FR">
              <a:cs typeface="Arial" charset="0"/>
            </a:endParaRPr>
          </a:p>
        </p:txBody>
      </p:sp>
      <p:sp>
        <p:nvSpPr>
          <p:cNvPr id="47" name="Line 20"/>
          <p:cNvSpPr>
            <a:spLocks noChangeShapeType="1"/>
          </p:cNvSpPr>
          <p:nvPr/>
        </p:nvSpPr>
        <p:spPr bwMode="auto">
          <a:xfrm rot="-3212263">
            <a:off x="1457326" y="1457325"/>
            <a:ext cx="1549400" cy="619125"/>
          </a:xfrm>
          <a:prstGeom prst="line">
            <a:avLst/>
          </a:prstGeom>
          <a:noFill/>
          <a:ln w="38100">
            <a:solidFill>
              <a:srgbClr val="31859C"/>
            </a:solidFill>
            <a:round/>
            <a:headEnd type="none" w="lg" len="lg"/>
            <a:tailEnd type="triangle" w="lg" len="lg"/>
          </a:ln>
          <a:effectLst>
            <a:outerShdw blurRad="40000" dist="23000" dir="5400000" rotWithShape="0">
              <a:srgbClr val="000000">
                <a:alpha val="34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fr-FR">
              <a:cs typeface="Arial" charset="0"/>
            </a:endParaRPr>
          </a:p>
        </p:txBody>
      </p:sp>
      <p:sp>
        <p:nvSpPr>
          <p:cNvPr id="40973" name="Text Box 15"/>
          <p:cNvSpPr txBox="1">
            <a:spLocks noChangeArrowheads="1"/>
          </p:cNvSpPr>
          <p:nvPr/>
        </p:nvSpPr>
        <p:spPr bwMode="auto">
          <a:xfrm>
            <a:off x="2987675" y="2205038"/>
            <a:ext cx="1447800" cy="738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GB" sz="1400" b="1">
                <a:latin typeface="Arial" charset="0"/>
              </a:rPr>
              <a:t>Regulatory </a:t>
            </a:r>
          </a:p>
          <a:p>
            <a:pPr algn="ctr" eaLnBrk="1" hangingPunct="1"/>
            <a:r>
              <a:rPr lang="en-GB" sz="1400" b="1">
                <a:latin typeface="Arial" charset="0"/>
              </a:rPr>
              <a:t>expectations </a:t>
            </a:r>
          </a:p>
          <a:p>
            <a:pPr algn="ctr" eaLnBrk="1" hangingPunct="1"/>
            <a:r>
              <a:rPr lang="en-GB" sz="1400" b="1">
                <a:latin typeface="Arial" charset="0"/>
              </a:rPr>
              <a:t>&amp; </a:t>
            </a:r>
            <a:r>
              <a:rPr lang="fr-BE" sz="1400" b="1">
                <a:latin typeface="Arial" charset="0"/>
              </a:rPr>
              <a:t>needs</a:t>
            </a:r>
            <a:endParaRPr lang="en-GB" sz="1400" b="1">
              <a:latin typeface="Arial" charset="0"/>
            </a:endParaRPr>
          </a:p>
        </p:txBody>
      </p:sp>
      <p:sp>
        <p:nvSpPr>
          <p:cNvPr id="40974" name="Text Box 14"/>
          <p:cNvSpPr txBox="1">
            <a:spLocks noChangeArrowheads="1"/>
          </p:cNvSpPr>
          <p:nvPr/>
        </p:nvSpPr>
        <p:spPr bwMode="auto">
          <a:xfrm>
            <a:off x="4884738" y="3068638"/>
            <a:ext cx="1160462" cy="739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GB" sz="1400" b="1">
                <a:latin typeface="Arial" charset="0"/>
              </a:rPr>
              <a:t>Support for</a:t>
            </a:r>
          </a:p>
          <a:p>
            <a:pPr algn="ctr" eaLnBrk="1" hangingPunct="1"/>
            <a:r>
              <a:rPr lang="en-GB" sz="1400" b="1">
                <a:latin typeface="Arial" charset="0"/>
              </a:rPr>
              <a:t>regulatory  </a:t>
            </a:r>
          </a:p>
          <a:p>
            <a:pPr algn="ctr" eaLnBrk="1" hangingPunct="1"/>
            <a:r>
              <a:rPr lang="en-GB" sz="1400" b="1">
                <a:latin typeface="Arial" charset="0"/>
              </a:rPr>
              <a:t>decision</a:t>
            </a:r>
          </a:p>
        </p:txBody>
      </p:sp>
      <p:sp>
        <p:nvSpPr>
          <p:cNvPr id="49" name="Line 20"/>
          <p:cNvSpPr>
            <a:spLocks noChangeShapeType="1"/>
          </p:cNvSpPr>
          <p:nvPr/>
        </p:nvSpPr>
        <p:spPr bwMode="auto">
          <a:xfrm rot="-3212263">
            <a:off x="2167732" y="3520281"/>
            <a:ext cx="71438" cy="1539875"/>
          </a:xfrm>
          <a:prstGeom prst="line">
            <a:avLst/>
          </a:prstGeom>
          <a:noFill/>
          <a:ln w="38100">
            <a:solidFill>
              <a:srgbClr val="31859C"/>
            </a:solidFill>
            <a:round/>
            <a:headEnd type="triangle" w="lg" len="lg"/>
            <a:tailEnd type="none" w="lg" len="lg"/>
          </a:ln>
          <a:effectLst>
            <a:outerShdw blurRad="40000" dist="23000" dir="5400000" rotWithShape="0">
              <a:srgbClr val="000000">
                <a:alpha val="34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fr-FR">
              <a:cs typeface="Arial" charset="0"/>
            </a:endParaRPr>
          </a:p>
        </p:txBody>
      </p:sp>
      <p:sp>
        <p:nvSpPr>
          <p:cNvPr id="50" name="Line 20"/>
          <p:cNvSpPr>
            <a:spLocks noChangeShapeType="1"/>
          </p:cNvSpPr>
          <p:nvPr/>
        </p:nvSpPr>
        <p:spPr bwMode="auto">
          <a:xfrm rot="-3212263">
            <a:off x="6796882" y="1010444"/>
            <a:ext cx="119062" cy="1612900"/>
          </a:xfrm>
          <a:prstGeom prst="line">
            <a:avLst/>
          </a:prstGeom>
          <a:noFill/>
          <a:ln w="38100">
            <a:solidFill>
              <a:srgbClr val="31859C"/>
            </a:solidFill>
            <a:round/>
            <a:headEnd type="triangle" w="lg" len="lg"/>
            <a:tailEnd type="none" w="lg" len="lg"/>
          </a:ln>
          <a:effectLst>
            <a:outerShdw blurRad="40000" dist="23000" dir="5400000" rotWithShape="0">
              <a:srgbClr val="000000">
                <a:alpha val="34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fr-FR">
              <a:cs typeface="Arial" charset="0"/>
            </a:endParaRPr>
          </a:p>
        </p:txBody>
      </p:sp>
      <p:sp>
        <p:nvSpPr>
          <p:cNvPr id="40977" name="Text Box 13"/>
          <p:cNvSpPr txBox="1">
            <a:spLocks noChangeArrowheads="1"/>
          </p:cNvSpPr>
          <p:nvPr/>
        </p:nvSpPr>
        <p:spPr bwMode="auto">
          <a:xfrm rot="1915639">
            <a:off x="6646863" y="1228725"/>
            <a:ext cx="1046162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GB" sz="1400" b="1">
                <a:latin typeface="Arial" charset="0"/>
              </a:rPr>
              <a:t>Technical </a:t>
            </a:r>
          </a:p>
          <a:p>
            <a:pPr algn="ctr" eaLnBrk="1" hangingPunct="1"/>
            <a:r>
              <a:rPr lang="fr-BE" sz="1400" b="1">
                <a:latin typeface="Arial" charset="0"/>
              </a:rPr>
              <a:t>dialogue</a:t>
            </a:r>
            <a:endParaRPr lang="en-GB" sz="1400" b="1">
              <a:latin typeface="Arial" charset="0"/>
            </a:endParaRPr>
          </a:p>
        </p:txBody>
      </p:sp>
      <p:sp>
        <p:nvSpPr>
          <p:cNvPr id="53" name="Line 20"/>
          <p:cNvSpPr>
            <a:spLocks noChangeShapeType="1"/>
          </p:cNvSpPr>
          <p:nvPr/>
        </p:nvSpPr>
        <p:spPr bwMode="auto">
          <a:xfrm rot="-3212263" flipH="1" flipV="1">
            <a:off x="6234113" y="3913188"/>
            <a:ext cx="1327150" cy="615950"/>
          </a:xfrm>
          <a:prstGeom prst="line">
            <a:avLst/>
          </a:prstGeom>
          <a:noFill/>
          <a:ln w="38100">
            <a:solidFill>
              <a:srgbClr val="31859C"/>
            </a:solidFill>
            <a:round/>
            <a:headEnd type="none" w="lg" len="lg"/>
            <a:tailEnd type="triangle" w="lg" len="lg"/>
          </a:ln>
          <a:effectLst>
            <a:outerShdw blurRad="40000" dist="23000" dir="5400000" rotWithShape="0">
              <a:srgbClr val="000000">
                <a:alpha val="34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fr-FR">
              <a:cs typeface="Arial" charset="0"/>
            </a:endParaRPr>
          </a:p>
        </p:txBody>
      </p:sp>
      <p:sp>
        <p:nvSpPr>
          <p:cNvPr id="40979" name="Text Box 11"/>
          <p:cNvSpPr txBox="1">
            <a:spLocks noChangeArrowheads="1"/>
          </p:cNvSpPr>
          <p:nvPr/>
        </p:nvSpPr>
        <p:spPr bwMode="auto">
          <a:xfrm rot="-1781862">
            <a:off x="6694488" y="4276725"/>
            <a:ext cx="9398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fr-BE" sz="1400" b="1">
                <a:latin typeface="Arial" charset="0"/>
              </a:rPr>
              <a:t>Dialogue</a:t>
            </a:r>
            <a:endParaRPr lang="en-GB" sz="1400" b="1">
              <a:latin typeface="Arial" charset="0"/>
            </a:endParaRPr>
          </a:p>
        </p:txBody>
      </p:sp>
      <p:sp>
        <p:nvSpPr>
          <p:cNvPr id="40980" name="Rectangle 43"/>
          <p:cNvSpPr>
            <a:spLocks noChangeArrowheads="1"/>
          </p:cNvSpPr>
          <p:nvPr/>
        </p:nvSpPr>
        <p:spPr bwMode="auto">
          <a:xfrm>
            <a:off x="3132138" y="692150"/>
            <a:ext cx="2881312" cy="44100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fr-BE"/>
          </a:p>
        </p:txBody>
      </p:sp>
      <p:grpSp>
        <p:nvGrpSpPr>
          <p:cNvPr id="40981" name="Group 3"/>
          <p:cNvGrpSpPr>
            <a:grpSpLocks/>
          </p:cNvGrpSpPr>
          <p:nvPr/>
        </p:nvGrpSpPr>
        <p:grpSpPr bwMode="auto">
          <a:xfrm>
            <a:off x="7189788" y="2546350"/>
            <a:ext cx="1558925" cy="936625"/>
            <a:chOff x="7045785" y="2546295"/>
            <a:chExt cx="1558663" cy="936625"/>
          </a:xfrm>
        </p:grpSpPr>
        <p:sp>
          <p:nvSpPr>
            <p:cNvPr id="40990" name="Rectangle 5"/>
            <p:cNvSpPr>
              <a:spLocks noChangeArrowheads="1"/>
            </p:cNvSpPr>
            <p:nvPr/>
          </p:nvSpPr>
          <p:spPr bwMode="auto">
            <a:xfrm>
              <a:off x="7045785" y="2546295"/>
              <a:ext cx="1558663" cy="936625"/>
            </a:xfrm>
            <a:prstGeom prst="rect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fr-BE"/>
            </a:p>
          </p:txBody>
        </p:sp>
        <p:sp>
          <p:nvSpPr>
            <p:cNvPr id="40991" name="Text Box 6"/>
            <p:cNvSpPr txBox="1">
              <a:spLocks noChangeArrowheads="1"/>
            </p:cNvSpPr>
            <p:nvPr/>
          </p:nvSpPr>
          <p:spPr bwMode="auto">
            <a:xfrm>
              <a:off x="7268338" y="2708865"/>
              <a:ext cx="1094737" cy="646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9pPr>
            </a:lstStyle>
            <a:p>
              <a:pPr algn="ctr" eaLnBrk="1" hangingPunct="1"/>
              <a:r>
                <a:rPr lang="en-GB" sz="1800" b="1">
                  <a:solidFill>
                    <a:srgbClr val="C00000"/>
                  </a:solidFill>
                  <a:latin typeface="Arial" charset="0"/>
                </a:rPr>
                <a:t>Society</a:t>
              </a:r>
            </a:p>
            <a:p>
              <a:pPr algn="ctr" eaLnBrk="1" hangingPunct="1"/>
              <a:r>
                <a:rPr lang="en-GB" sz="1800" b="1">
                  <a:solidFill>
                    <a:srgbClr val="C00000"/>
                  </a:solidFill>
                  <a:latin typeface="Arial" charset="0"/>
                </a:rPr>
                <a:t>function</a:t>
              </a:r>
            </a:p>
          </p:txBody>
        </p:sp>
      </p:grpSp>
      <p:sp>
        <p:nvSpPr>
          <p:cNvPr id="37" name="Line 16"/>
          <p:cNvSpPr>
            <a:spLocks noChangeShapeType="1"/>
          </p:cNvSpPr>
          <p:nvPr/>
        </p:nvSpPr>
        <p:spPr bwMode="auto">
          <a:xfrm rot="16200000" flipH="1">
            <a:off x="6403181" y="1397794"/>
            <a:ext cx="728663" cy="1190625"/>
          </a:xfrm>
          <a:prstGeom prst="line">
            <a:avLst/>
          </a:prstGeom>
          <a:noFill/>
          <a:ln w="38100">
            <a:solidFill>
              <a:srgbClr val="31859C"/>
            </a:solidFill>
            <a:round/>
            <a:headEnd/>
            <a:tailEnd type="triangle" w="lg" len="lg"/>
          </a:ln>
          <a:effectLst>
            <a:outerShdw blurRad="40000" dist="23000" dir="5400000" rotWithShape="0">
              <a:srgbClr val="000000">
                <a:alpha val="34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fr-FR">
              <a:cs typeface="Arial" charset="0"/>
            </a:endParaRPr>
          </a:p>
        </p:txBody>
      </p:sp>
      <p:sp>
        <p:nvSpPr>
          <p:cNvPr id="38" name="Line 20"/>
          <p:cNvSpPr>
            <a:spLocks noChangeShapeType="1"/>
          </p:cNvSpPr>
          <p:nvPr/>
        </p:nvSpPr>
        <p:spPr bwMode="auto">
          <a:xfrm rot="-3212263" flipH="1" flipV="1">
            <a:off x="1587500" y="1644650"/>
            <a:ext cx="1506538" cy="604838"/>
          </a:xfrm>
          <a:prstGeom prst="line">
            <a:avLst/>
          </a:prstGeom>
          <a:noFill/>
          <a:ln w="38100">
            <a:solidFill>
              <a:srgbClr val="31859C"/>
            </a:solidFill>
            <a:round/>
            <a:headEnd type="none" w="lg" len="lg"/>
            <a:tailEnd type="triangle" w="lg" len="lg"/>
          </a:ln>
          <a:effectLst>
            <a:outerShdw blurRad="40000" dist="23000" dir="5400000" rotWithShape="0">
              <a:srgbClr val="000000">
                <a:alpha val="34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fr-FR">
              <a:cs typeface="Arial" charset="0"/>
            </a:endParaRPr>
          </a:p>
        </p:txBody>
      </p:sp>
      <p:sp>
        <p:nvSpPr>
          <p:cNvPr id="39" name="Line 20"/>
          <p:cNvSpPr>
            <a:spLocks noChangeShapeType="1"/>
          </p:cNvSpPr>
          <p:nvPr/>
        </p:nvSpPr>
        <p:spPr bwMode="auto">
          <a:xfrm rot="-3212263" flipH="1" flipV="1">
            <a:off x="6176963" y="3746500"/>
            <a:ext cx="1327150" cy="615950"/>
          </a:xfrm>
          <a:prstGeom prst="line">
            <a:avLst/>
          </a:prstGeom>
          <a:noFill/>
          <a:ln w="38100">
            <a:solidFill>
              <a:srgbClr val="31859C"/>
            </a:solidFill>
            <a:round/>
            <a:headEnd type="triangle" w="lg" len="lg"/>
            <a:tailEnd type="none" w="lg" len="lg"/>
          </a:ln>
          <a:effectLst>
            <a:outerShdw blurRad="40000" dist="23000" dir="5400000" rotWithShape="0">
              <a:srgbClr val="000000">
                <a:alpha val="34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fr-FR">
              <a:cs typeface="Arial" charset="0"/>
            </a:endParaRPr>
          </a:p>
        </p:txBody>
      </p:sp>
      <p:sp>
        <p:nvSpPr>
          <p:cNvPr id="40985" name="TextBox 39"/>
          <p:cNvSpPr txBox="1">
            <a:spLocks noChangeArrowheads="1"/>
          </p:cNvSpPr>
          <p:nvPr/>
        </p:nvSpPr>
        <p:spPr bwMode="auto">
          <a:xfrm rot="-5400000">
            <a:off x="8359775" y="590550"/>
            <a:ext cx="850900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r>
              <a:rPr lang="fr-BE" sz="800">
                <a:latin typeface="Arial" charset="0"/>
              </a:rPr>
              <a:t>v. 2013-04-26</a:t>
            </a:r>
            <a:r>
              <a:rPr lang="fr-FR" sz="800">
                <a:latin typeface="Arial" charset="0"/>
              </a:rPr>
              <a:t> </a:t>
            </a:r>
            <a:endParaRPr lang="en-GB" sz="800">
              <a:latin typeface="Arial" charset="0"/>
            </a:endParaRPr>
          </a:p>
        </p:txBody>
      </p:sp>
      <p:sp>
        <p:nvSpPr>
          <p:cNvPr id="40986" name="TextBox 6"/>
          <p:cNvSpPr txBox="1">
            <a:spLocks noChangeArrowheads="1"/>
          </p:cNvSpPr>
          <p:nvPr/>
        </p:nvSpPr>
        <p:spPr bwMode="auto">
          <a:xfrm>
            <a:off x="2559262" y="374864"/>
            <a:ext cx="4130326" cy="292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r>
              <a:rPr lang="en-GB" sz="1300" b="1" dirty="0">
                <a:latin typeface="Arial" charset="0"/>
              </a:rPr>
              <a:t>Regulatory body and its supporting organizations </a:t>
            </a:r>
          </a:p>
        </p:txBody>
      </p:sp>
      <p:sp>
        <p:nvSpPr>
          <p:cNvPr id="40987" name="Espace réservé du pied de page 4"/>
          <p:cNvSpPr txBox="1">
            <a:spLocks noGrp="1"/>
          </p:cNvSpPr>
          <p:nvPr/>
        </p:nvSpPr>
        <p:spPr bwMode="auto">
          <a:xfrm>
            <a:off x="1907704" y="5373216"/>
            <a:ext cx="5340350" cy="723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GB" sz="1400" b="1" dirty="0">
                <a:latin typeface="Tahoma" charset="0"/>
                <a:cs typeface="Tahoma" charset="0"/>
              </a:rPr>
              <a:t>SITEX: the expertise function and its interactions  </a:t>
            </a:r>
          </a:p>
        </p:txBody>
      </p:sp>
      <p:sp>
        <p:nvSpPr>
          <p:cNvPr id="4" name="Flèche courbée vers le haut 3"/>
          <p:cNvSpPr/>
          <p:nvPr/>
        </p:nvSpPr>
        <p:spPr>
          <a:xfrm flipH="1">
            <a:off x="1403648" y="5589240"/>
            <a:ext cx="6408738" cy="719137"/>
          </a:xfrm>
          <a:prstGeom prst="curvedUpArrow">
            <a:avLst>
              <a:gd name="adj1" fmla="val 25000"/>
              <a:gd name="adj2" fmla="val 7291"/>
              <a:gd name="adj3" fmla="val 0"/>
            </a:avLst>
          </a:prstGeom>
          <a:scene3d>
            <a:camera prst="orthographicFront"/>
            <a:lightRig rig="threePt" dir="t"/>
          </a:scene3d>
          <a:sp3d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>
              <a:solidFill>
                <a:schemeClr val="tx1"/>
              </a:solidFill>
            </a:endParaRPr>
          </a:p>
        </p:txBody>
      </p:sp>
      <p:sp>
        <p:nvSpPr>
          <p:cNvPr id="41002" name="Triangle isocèle 41001"/>
          <p:cNvSpPr/>
          <p:nvPr/>
        </p:nvSpPr>
        <p:spPr>
          <a:xfrm>
            <a:off x="7524328" y="5373216"/>
            <a:ext cx="432048" cy="144016"/>
          </a:xfrm>
          <a:prstGeom prst="triangl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6" name="Triangle isocèle 75"/>
          <p:cNvSpPr/>
          <p:nvPr/>
        </p:nvSpPr>
        <p:spPr>
          <a:xfrm>
            <a:off x="1187624" y="5373216"/>
            <a:ext cx="432048" cy="144016"/>
          </a:xfrm>
          <a:prstGeom prst="triangl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8880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WP2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b="1" dirty="0"/>
              <a:t>To set up the conditions for allowing mutual understanding between regulatory bodies, TSOs and Waste management organisations by: </a:t>
            </a:r>
            <a:endParaRPr lang="fr-FR" dirty="0"/>
          </a:p>
          <a:p>
            <a:endParaRPr lang="fr-FR" dirty="0"/>
          </a:p>
          <a:p>
            <a:r>
              <a:rPr lang="en-GB" dirty="0"/>
              <a:t>Identifying areas where </a:t>
            </a:r>
            <a:r>
              <a:rPr lang="en-GB" u="sng" dirty="0"/>
              <a:t>development and harmonization of technical guidance </a:t>
            </a:r>
            <a:r>
              <a:rPr lang="en-GB" dirty="0"/>
              <a:t>is needed in priority ;</a:t>
            </a:r>
            <a:endParaRPr lang="fr-FR" dirty="0"/>
          </a:p>
          <a:p>
            <a:r>
              <a:rPr lang="en-GB" dirty="0"/>
              <a:t>Identifying the expertise and </a:t>
            </a:r>
            <a:r>
              <a:rPr lang="en-GB" u="sng" dirty="0"/>
              <a:t>technical support </a:t>
            </a:r>
            <a:r>
              <a:rPr lang="en-GB" dirty="0"/>
              <a:t>needed by the regulatory function in order to perform an independent assessment of compliance with safety requirements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760809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WP3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b="1" dirty="0"/>
              <a:t>To set up the conditions for developing independent scientific capabilities of </a:t>
            </a:r>
            <a:r>
              <a:rPr lang="en-GB" b="1" dirty="0" smtClean="0"/>
              <a:t>experts bodies (TSOs and other experts) for </a:t>
            </a:r>
            <a:r>
              <a:rPr lang="en-GB" b="1" dirty="0"/>
              <a:t>supporting the review of the Safety Cases by:</a:t>
            </a:r>
            <a:r>
              <a:rPr lang="en-GB" dirty="0"/>
              <a:t> </a:t>
            </a:r>
            <a:endParaRPr lang="fr-FR" dirty="0"/>
          </a:p>
          <a:p>
            <a:pPr marL="0" indent="0">
              <a:buNone/>
            </a:pPr>
            <a:r>
              <a:rPr lang="en-GB" dirty="0"/>
              <a:t> </a:t>
            </a:r>
            <a:endParaRPr lang="fr-FR" dirty="0"/>
          </a:p>
          <a:p>
            <a:r>
              <a:rPr lang="en-GB" dirty="0"/>
              <a:t>Defining R&amp;D program and priorities </a:t>
            </a:r>
            <a:r>
              <a:rPr lang="en-GB" dirty="0" smtClean="0"/>
              <a:t>(SRA) and exchange </a:t>
            </a:r>
            <a:r>
              <a:rPr lang="en-GB" dirty="0"/>
              <a:t>with </a:t>
            </a:r>
            <a:r>
              <a:rPr lang="en-GB" dirty="0" smtClean="0"/>
              <a:t>IGD-TP, seeking </a:t>
            </a:r>
            <a:r>
              <a:rPr lang="en-GB" dirty="0"/>
              <a:t>for </a:t>
            </a:r>
            <a:r>
              <a:rPr lang="en-GB" dirty="0" smtClean="0"/>
              <a:t>possible joined </a:t>
            </a:r>
            <a:r>
              <a:rPr lang="en-GB" dirty="0"/>
              <a:t>research activities in order </a:t>
            </a:r>
            <a:r>
              <a:rPr lang="en-GB" u="sng" dirty="0"/>
              <a:t>to foster common understanding of technical key points for safety and avoiding undue duplication where possible</a:t>
            </a:r>
            <a:r>
              <a:rPr lang="en-GB" dirty="0"/>
              <a:t>.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817698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WP3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fr-FR" b="1" dirty="0" smtClean="0"/>
              <a:t>3 major axes of R&amp;D </a:t>
            </a:r>
            <a:r>
              <a:rPr lang="fr-FR" b="1" dirty="0" err="1" smtClean="0"/>
              <a:t>activities</a:t>
            </a:r>
            <a:r>
              <a:rPr lang="fr-FR" b="1" dirty="0" smtClean="0"/>
              <a:t> </a:t>
            </a:r>
            <a:r>
              <a:rPr lang="fr-FR" b="1" dirty="0" err="1" smtClean="0"/>
              <a:t>developed</a:t>
            </a:r>
            <a:r>
              <a:rPr lang="fr-FR" b="1" dirty="0" smtClean="0"/>
              <a:t> by experts:</a:t>
            </a:r>
          </a:p>
          <a:p>
            <a:pPr lvl="1"/>
            <a:r>
              <a:rPr lang="fr-FR" u="sng" dirty="0" err="1" smtClean="0"/>
              <a:t>Quality</a:t>
            </a:r>
            <a:r>
              <a:rPr lang="fr-FR" u="sng" dirty="0" smtClean="0"/>
              <a:t> of data</a:t>
            </a:r>
            <a:r>
              <a:rPr lang="fr-FR" dirty="0" smtClean="0"/>
              <a:t>: </a:t>
            </a:r>
            <a:r>
              <a:rPr lang="fr-FR" dirty="0" err="1" smtClean="0"/>
              <a:t>assessment</a:t>
            </a:r>
            <a:r>
              <a:rPr lang="fr-FR" dirty="0" smtClean="0"/>
              <a:t> of </a:t>
            </a:r>
            <a:r>
              <a:rPr lang="fr-FR" dirty="0" err="1" smtClean="0"/>
              <a:t>characterization</a:t>
            </a:r>
            <a:r>
              <a:rPr lang="fr-FR" dirty="0" smtClean="0"/>
              <a:t> </a:t>
            </a:r>
            <a:r>
              <a:rPr lang="fr-FR" dirty="0" err="1" smtClean="0"/>
              <a:t>methods</a:t>
            </a:r>
            <a:r>
              <a:rPr lang="fr-FR" dirty="0" smtClean="0"/>
              <a:t> and </a:t>
            </a:r>
            <a:r>
              <a:rPr lang="fr-FR" dirty="0" err="1" smtClean="0"/>
              <a:t>tools</a:t>
            </a:r>
            <a:r>
              <a:rPr lang="fr-FR" dirty="0" smtClean="0"/>
              <a:t>/</a:t>
            </a:r>
            <a:r>
              <a:rPr lang="fr-FR" dirty="0" err="1" smtClean="0"/>
              <a:t>devices</a:t>
            </a:r>
            <a:r>
              <a:rPr lang="fr-FR" dirty="0" smtClean="0"/>
              <a:t>, </a:t>
            </a:r>
            <a:r>
              <a:rPr lang="fr-FR" dirty="0" err="1" smtClean="0"/>
              <a:t>domain</a:t>
            </a:r>
            <a:r>
              <a:rPr lang="fr-FR" dirty="0" smtClean="0"/>
              <a:t> of </a:t>
            </a:r>
            <a:r>
              <a:rPr lang="fr-FR" dirty="0" err="1" smtClean="0"/>
              <a:t>validity</a:t>
            </a:r>
            <a:r>
              <a:rPr lang="fr-FR" dirty="0" smtClean="0"/>
              <a:t> and </a:t>
            </a:r>
            <a:r>
              <a:rPr lang="fr-FR" dirty="0" err="1" smtClean="0"/>
              <a:t>adequacy</a:t>
            </a:r>
            <a:r>
              <a:rPr lang="fr-FR" dirty="0" smtClean="0"/>
              <a:t> </a:t>
            </a:r>
          </a:p>
          <a:p>
            <a:pPr lvl="1"/>
            <a:r>
              <a:rPr lang="fr-FR" u="sng" dirty="0" err="1" smtClean="0"/>
              <a:t>Understanding</a:t>
            </a:r>
            <a:r>
              <a:rPr lang="fr-FR" u="sng" dirty="0" smtClean="0"/>
              <a:t> of </a:t>
            </a:r>
            <a:r>
              <a:rPr lang="fr-FR" u="sng" dirty="0" err="1" smtClean="0"/>
              <a:t>complex</a:t>
            </a:r>
            <a:r>
              <a:rPr lang="fr-FR" u="sng" dirty="0" smtClean="0"/>
              <a:t> </a:t>
            </a:r>
            <a:r>
              <a:rPr lang="fr-FR" u="sng" dirty="0" err="1" smtClean="0"/>
              <a:t>processes</a:t>
            </a:r>
            <a:r>
              <a:rPr lang="fr-FR" u="sng" dirty="0" smtClean="0"/>
              <a:t> </a:t>
            </a:r>
            <a:r>
              <a:rPr lang="fr-FR" dirty="0" err="1" smtClean="0"/>
              <a:t>occuring</a:t>
            </a:r>
            <a:r>
              <a:rPr lang="fr-FR" dirty="0" smtClean="0"/>
              <a:t> in the GD </a:t>
            </a:r>
            <a:r>
              <a:rPr lang="fr-FR" dirty="0" err="1" smtClean="0"/>
              <a:t>environment</a:t>
            </a:r>
            <a:r>
              <a:rPr lang="fr-FR" dirty="0" smtClean="0"/>
              <a:t>, </a:t>
            </a:r>
            <a:r>
              <a:rPr lang="fr-FR" dirty="0" err="1" smtClean="0"/>
              <a:t>where</a:t>
            </a:r>
            <a:r>
              <a:rPr lang="fr-FR" dirty="0" smtClean="0"/>
              <a:t> few consensus/</a:t>
            </a:r>
            <a:r>
              <a:rPr lang="fr-FR" dirty="0" err="1" smtClean="0"/>
              <a:t>knowledge</a:t>
            </a:r>
            <a:r>
              <a:rPr lang="fr-FR" dirty="0" smtClean="0"/>
              <a:t> </a:t>
            </a:r>
            <a:r>
              <a:rPr lang="fr-FR" dirty="0" err="1" smtClean="0"/>
              <a:t>exists</a:t>
            </a:r>
            <a:r>
              <a:rPr lang="fr-FR" dirty="0" smtClean="0"/>
              <a:t> </a:t>
            </a:r>
            <a:r>
              <a:rPr lang="fr-FR" dirty="0" err="1" smtClean="0"/>
              <a:t>within</a:t>
            </a:r>
            <a:r>
              <a:rPr lang="fr-FR" dirty="0" smtClean="0"/>
              <a:t> the </a:t>
            </a:r>
            <a:r>
              <a:rPr lang="fr-FR" dirty="0" err="1" smtClean="0"/>
              <a:t>scientific</a:t>
            </a:r>
            <a:r>
              <a:rPr lang="fr-FR" dirty="0" smtClean="0"/>
              <a:t> </a:t>
            </a:r>
            <a:r>
              <a:rPr lang="fr-FR" dirty="0" err="1" smtClean="0"/>
              <a:t>community</a:t>
            </a:r>
            <a:r>
              <a:rPr lang="fr-FR" dirty="0" smtClean="0"/>
              <a:t> and </a:t>
            </a:r>
            <a:r>
              <a:rPr lang="fr-FR" dirty="0" err="1" smtClean="0"/>
              <a:t>that</a:t>
            </a:r>
            <a:r>
              <a:rPr lang="fr-FR" dirty="0" smtClean="0"/>
              <a:t> </a:t>
            </a:r>
            <a:r>
              <a:rPr lang="fr-FR" dirty="0" err="1" smtClean="0"/>
              <a:t>require</a:t>
            </a:r>
            <a:r>
              <a:rPr lang="fr-FR" dirty="0" smtClean="0"/>
              <a:t> </a:t>
            </a:r>
            <a:r>
              <a:rPr lang="fr-FR" dirty="0" err="1" smtClean="0"/>
              <a:t>independant</a:t>
            </a:r>
            <a:r>
              <a:rPr lang="fr-FR" dirty="0" smtClean="0"/>
              <a:t> </a:t>
            </a:r>
            <a:r>
              <a:rPr lang="fr-FR" dirty="0" err="1" smtClean="0"/>
              <a:t>views</a:t>
            </a:r>
            <a:endParaRPr lang="fr-FR" dirty="0" smtClean="0"/>
          </a:p>
          <a:p>
            <a:pPr lvl="1"/>
            <a:r>
              <a:rPr lang="fr-FR" u="sng" dirty="0" err="1" smtClean="0"/>
              <a:t>Verification</a:t>
            </a:r>
            <a:r>
              <a:rPr lang="fr-FR" u="sng" dirty="0" smtClean="0"/>
              <a:t> of </a:t>
            </a:r>
            <a:r>
              <a:rPr lang="fr-FR" u="sng" dirty="0" err="1" smtClean="0"/>
              <a:t>extent</a:t>
            </a:r>
            <a:r>
              <a:rPr lang="fr-FR" u="sng" dirty="0" smtClean="0"/>
              <a:t> and </a:t>
            </a:r>
            <a:r>
              <a:rPr lang="fr-FR" u="sng" dirty="0" err="1" smtClean="0"/>
              <a:t>intensity</a:t>
            </a:r>
            <a:r>
              <a:rPr lang="fr-FR" u="sng" dirty="0" smtClean="0"/>
              <a:t> of </a:t>
            </a:r>
            <a:r>
              <a:rPr lang="fr-FR" u="sng" dirty="0" err="1" smtClean="0"/>
              <a:t>processes</a:t>
            </a:r>
            <a:r>
              <a:rPr lang="fr-FR" u="sng" dirty="0" smtClean="0"/>
              <a:t> </a:t>
            </a:r>
            <a:r>
              <a:rPr lang="fr-FR" dirty="0" smtClean="0"/>
              <a:t>(</a:t>
            </a:r>
            <a:r>
              <a:rPr lang="fr-FR" dirty="0" err="1" smtClean="0"/>
              <a:t>near</a:t>
            </a:r>
            <a:r>
              <a:rPr lang="fr-FR" dirty="0" smtClean="0"/>
              <a:t> </a:t>
            </a:r>
            <a:r>
              <a:rPr lang="fr-FR" dirty="0" err="1" smtClean="0"/>
              <a:t>field</a:t>
            </a:r>
            <a:r>
              <a:rPr lang="fr-FR" dirty="0" smtClean="0"/>
              <a:t>/</a:t>
            </a:r>
            <a:r>
              <a:rPr lang="fr-FR" dirty="0" err="1" smtClean="0"/>
              <a:t>process</a:t>
            </a:r>
            <a:r>
              <a:rPr lang="fr-FR" dirty="0" smtClean="0"/>
              <a:t> </a:t>
            </a:r>
            <a:r>
              <a:rPr lang="fr-FR" dirty="0" err="1" smtClean="0"/>
              <a:t>level</a:t>
            </a:r>
            <a:r>
              <a:rPr lang="fr-FR" dirty="0" smtClean="0"/>
              <a:t> and far </a:t>
            </a:r>
            <a:r>
              <a:rPr lang="fr-FR" dirty="0" err="1" smtClean="0"/>
              <a:t>field</a:t>
            </a:r>
            <a:r>
              <a:rPr lang="fr-FR" dirty="0" smtClean="0"/>
              <a:t>/</a:t>
            </a:r>
            <a:r>
              <a:rPr lang="fr-FR" dirty="0" err="1" smtClean="0"/>
              <a:t>integrated</a:t>
            </a:r>
            <a:r>
              <a:rPr lang="fr-FR" dirty="0" smtClean="0"/>
              <a:t> </a:t>
            </a:r>
            <a:r>
              <a:rPr lang="fr-FR" dirty="0" err="1" smtClean="0"/>
              <a:t>level</a:t>
            </a:r>
            <a:r>
              <a:rPr lang="fr-FR" dirty="0" smtClean="0"/>
              <a:t>), </a:t>
            </a:r>
            <a:r>
              <a:rPr lang="fr-FR" dirty="0" err="1" smtClean="0"/>
              <a:t>uncertainty</a:t>
            </a:r>
            <a:r>
              <a:rPr lang="fr-FR" dirty="0" smtClean="0"/>
              <a:t> and </a:t>
            </a:r>
            <a:r>
              <a:rPr lang="fr-FR" dirty="0" err="1" smtClean="0"/>
              <a:t>sensitivity</a:t>
            </a:r>
            <a:r>
              <a:rPr lang="fr-FR" dirty="0" smtClean="0"/>
              <a:t>, </a:t>
            </a:r>
            <a:r>
              <a:rPr lang="fr-FR" dirty="0" err="1" smtClean="0"/>
              <a:t>robustness</a:t>
            </a:r>
            <a:r>
              <a:rPr lang="fr-FR" dirty="0" smtClean="0"/>
              <a:t> and </a:t>
            </a:r>
            <a:r>
              <a:rPr lang="fr-FR" dirty="0" err="1" smtClean="0"/>
              <a:t>margins</a:t>
            </a:r>
            <a:r>
              <a:rPr lang="fr-FR" dirty="0" smtClean="0"/>
              <a:t> 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269569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WP3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FR" dirty="0" err="1" smtClean="0"/>
              <a:t>Derived</a:t>
            </a:r>
            <a:r>
              <a:rPr lang="fr-FR" dirty="0" smtClean="0"/>
              <a:t> by </a:t>
            </a:r>
            <a:r>
              <a:rPr lang="fr-FR" u="sng" dirty="0" err="1" smtClean="0"/>
              <a:t>key</a:t>
            </a:r>
            <a:r>
              <a:rPr lang="fr-FR" u="sng" dirty="0" smtClean="0"/>
              <a:t> </a:t>
            </a:r>
            <a:r>
              <a:rPr lang="fr-FR" u="sng" dirty="0" err="1" smtClean="0"/>
              <a:t>safety</a:t>
            </a:r>
            <a:r>
              <a:rPr lang="fr-FR" u="sng" dirty="0" smtClean="0"/>
              <a:t> issues</a:t>
            </a:r>
            <a:r>
              <a:rPr lang="fr-FR" dirty="0" smtClean="0"/>
              <a:t>;</a:t>
            </a:r>
          </a:p>
          <a:p>
            <a:r>
              <a:rPr lang="en-US" u="sng" dirty="0">
                <a:solidFill>
                  <a:srgbClr val="000000"/>
                </a:solidFill>
              </a:rPr>
              <a:t>Similar to operator's research area </a:t>
            </a:r>
            <a:r>
              <a:rPr lang="en-US" dirty="0">
                <a:solidFill>
                  <a:srgbClr val="000000"/>
                </a:solidFill>
              </a:rPr>
              <a:t>because based on critical safety issues, but with a different range and scope (more targeted, limited resources, not for qualification purposes</a:t>
            </a:r>
            <a:r>
              <a:rPr lang="en-US" dirty="0" smtClean="0">
                <a:solidFill>
                  <a:srgbClr val="000000"/>
                </a:solidFill>
              </a:rPr>
              <a:t>);</a:t>
            </a:r>
          </a:p>
          <a:p>
            <a:r>
              <a:rPr lang="en-US" dirty="0">
                <a:solidFill>
                  <a:srgbClr val="000000"/>
                </a:solidFill>
              </a:rPr>
              <a:t>Capacity </a:t>
            </a:r>
            <a:r>
              <a:rPr lang="en-US" u="sng" dirty="0">
                <a:solidFill>
                  <a:srgbClr val="000000"/>
                </a:solidFill>
              </a:rPr>
              <a:t>to cover all the key points </a:t>
            </a:r>
            <a:r>
              <a:rPr lang="en-US" dirty="0">
                <a:solidFill>
                  <a:srgbClr val="000000"/>
                </a:solidFill>
              </a:rPr>
              <a:t>of </a:t>
            </a:r>
            <a:r>
              <a:rPr lang="en-US" dirty="0" smtClean="0">
                <a:solidFill>
                  <a:srgbClr val="000000"/>
                </a:solidFill>
              </a:rPr>
              <a:t>repository’s project;</a:t>
            </a:r>
            <a:r>
              <a:rPr lang="fr-FR" dirty="0" smtClean="0"/>
              <a:t> 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025095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WP4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GB" b="1" dirty="0"/>
              <a:t>To set up the conditions for ensuring competence building of experts in charge of technical review and transfer of knowledge on safety and radiation protection</a:t>
            </a:r>
            <a:r>
              <a:rPr lang="en-GB" dirty="0"/>
              <a:t> </a:t>
            </a:r>
            <a:r>
              <a:rPr lang="en-GB" b="1" dirty="0"/>
              <a:t>by</a:t>
            </a:r>
            <a:r>
              <a:rPr lang="en-GB" dirty="0"/>
              <a:t>:</a:t>
            </a:r>
            <a:endParaRPr lang="fr-FR" dirty="0"/>
          </a:p>
          <a:p>
            <a:endParaRPr lang="fr-FR" dirty="0"/>
          </a:p>
          <a:p>
            <a:r>
              <a:rPr lang="en-GB" dirty="0"/>
              <a:t>Identifying the needs in guidance development for </a:t>
            </a:r>
            <a:r>
              <a:rPr lang="en-GB" u="sng" dirty="0"/>
              <a:t>harmonising the technical review activity </a:t>
            </a:r>
            <a:r>
              <a:rPr lang="en-GB" dirty="0"/>
              <a:t>and in dedicated training and tutoring for spreading the expertise culture and practices.</a:t>
            </a:r>
            <a:endParaRPr lang="fr-FR" dirty="0"/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191209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1074</TotalTime>
  <Words>572</Words>
  <Application>Microsoft Office PowerPoint</Application>
  <PresentationFormat>Affichage à l'écran (4:3)</PresentationFormat>
  <Paragraphs>113</Paragraphs>
  <Slides>13</Slides>
  <Notes>1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13</vt:i4>
      </vt:variant>
    </vt:vector>
  </HeadingPairs>
  <TitlesOfParts>
    <vt:vector size="14" baseType="lpstr">
      <vt:lpstr>Thème Office</vt:lpstr>
      <vt:lpstr>SITEX</vt:lpstr>
      <vt:lpstr>Présentation PowerPoint</vt:lpstr>
      <vt:lpstr>Présentation PowerPoint</vt:lpstr>
      <vt:lpstr>Présentation PowerPoint</vt:lpstr>
      <vt:lpstr>WP2</vt:lpstr>
      <vt:lpstr>WP3</vt:lpstr>
      <vt:lpstr>WP3</vt:lpstr>
      <vt:lpstr>WP3</vt:lpstr>
      <vt:lpstr>WP4</vt:lpstr>
      <vt:lpstr>WP4</vt:lpstr>
      <vt:lpstr>WP5</vt:lpstr>
      <vt:lpstr>WP5</vt:lpstr>
      <vt:lpstr>WP6</vt:lpstr>
    </vt:vector>
  </TitlesOfParts>
  <Company>IRSN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SITEX project presentation</dc:title>
  <dc:creator>SERRES Christophe</dc:creator>
  <cp:lastModifiedBy>SERRES Christophe</cp:lastModifiedBy>
  <cp:revision>81</cp:revision>
  <dcterms:created xsi:type="dcterms:W3CDTF">2012-09-18T13:31:26Z</dcterms:created>
  <dcterms:modified xsi:type="dcterms:W3CDTF">2013-09-15T21:11:55Z</dcterms:modified>
</cp:coreProperties>
</file>