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24"/>
  </p:notesMasterIdLst>
  <p:handoutMasterIdLst>
    <p:handoutMasterId r:id="rId25"/>
  </p:handoutMasterIdLst>
  <p:sldIdLst>
    <p:sldId id="279" r:id="rId2"/>
    <p:sldId id="302" r:id="rId3"/>
    <p:sldId id="348" r:id="rId4"/>
    <p:sldId id="349" r:id="rId5"/>
    <p:sldId id="321" r:id="rId6"/>
    <p:sldId id="322" r:id="rId7"/>
    <p:sldId id="257" r:id="rId8"/>
    <p:sldId id="323" r:id="rId9"/>
    <p:sldId id="326" r:id="rId10"/>
    <p:sldId id="341" r:id="rId11"/>
    <p:sldId id="338" r:id="rId12"/>
    <p:sldId id="325" r:id="rId13"/>
    <p:sldId id="342" r:id="rId14"/>
    <p:sldId id="343" r:id="rId15"/>
    <p:sldId id="350" r:id="rId16"/>
    <p:sldId id="344" r:id="rId17"/>
    <p:sldId id="336" r:id="rId18"/>
    <p:sldId id="324" r:id="rId19"/>
    <p:sldId id="351" r:id="rId20"/>
    <p:sldId id="347" r:id="rId21"/>
    <p:sldId id="346" r:id="rId22"/>
    <p:sldId id="299" r:id="rId2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198B0CA8-C813-4796-800B-A1D6FB754FFB}">
          <p14:sldIdLst>
            <p14:sldId id="279"/>
            <p14:sldId id="302"/>
            <p14:sldId id="348"/>
            <p14:sldId id="349"/>
            <p14:sldId id="321"/>
            <p14:sldId id="322"/>
            <p14:sldId id="257"/>
            <p14:sldId id="323"/>
            <p14:sldId id="326"/>
            <p14:sldId id="341"/>
            <p14:sldId id="338"/>
            <p14:sldId id="325"/>
            <p14:sldId id="342"/>
            <p14:sldId id="343"/>
            <p14:sldId id="350"/>
            <p14:sldId id="344"/>
            <p14:sldId id="336"/>
            <p14:sldId id="324"/>
            <p14:sldId id="351"/>
            <p14:sldId id="347"/>
            <p14:sldId id="346"/>
            <p14:sldId id="2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8B"/>
    <a:srgbClr val="000099"/>
    <a:srgbClr val="6586C3"/>
    <a:srgbClr val="E3004F"/>
    <a:srgbClr val="97BF0D"/>
    <a:srgbClr val="006AA4"/>
    <a:srgbClr val="336699"/>
    <a:srgbClr val="C3004B"/>
    <a:srgbClr val="96140F"/>
    <a:srgbClr val="968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9537" autoAdjust="0"/>
  </p:normalViewPr>
  <p:slideViewPr>
    <p:cSldViewPr snapToObjects="1" showGuides="1">
      <p:cViewPr>
        <p:scale>
          <a:sx n="90" d="100"/>
          <a:sy n="90" d="100"/>
        </p:scale>
        <p:origin x="-888" y="504"/>
      </p:cViewPr>
      <p:guideLst>
        <p:guide orient="horz" pos="3566"/>
        <p:guide orient="horz" pos="187"/>
        <p:guide orient="horz" pos="935"/>
        <p:guide orient="horz" pos="3793"/>
        <p:guide orient="horz" pos="1162"/>
        <p:guide orient="horz" pos="4020"/>
        <p:guide orient="horz" pos="2296"/>
        <p:guide orient="horz" pos="2886"/>
        <p:guide orient="horz" pos="1026"/>
        <p:guide orient="horz" pos="2523"/>
        <p:guide pos="476"/>
        <p:guide pos="113"/>
        <p:guide pos="5556"/>
        <p:guide pos="2925"/>
        <p:guide pos="3107"/>
        <p:guide pos="1202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6" d="100"/>
          <a:sy n="86" d="100"/>
        </p:scale>
        <p:origin x="-369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AF4670C5-0C64-4928-8695-A6F30BEECDE9}" type="datetimeFigureOut">
              <a:rPr lang="de-DE" smtClean="0"/>
              <a:t>13.09.2013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38208FEE-6C05-4CC8-AC1A-75C93BED8D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942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E7AD4C4A-A02E-4B80-A175-172E72F02774}" type="datetimeFigureOut">
              <a:rPr lang="de-DE" smtClean="0"/>
              <a:t>13.09.2013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FC5ECCAA-5C7A-408B-9F67-6D5DCD6271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0641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58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740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740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076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58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58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ECCAA-5C7A-408B-9F67-6D5DCD62711B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5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318" y="1268760"/>
            <a:ext cx="8058150" cy="1872208"/>
          </a:xfrm>
        </p:spPr>
        <p:txBody>
          <a:bodyPr anchor="b" anchorCtr="0">
            <a:noAutofit/>
          </a:bodyPr>
          <a:lstStyle>
            <a:lvl1pPr>
              <a:defRPr sz="3600" b="0">
                <a:solidFill>
                  <a:schemeClr val="accent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318" y="3351350"/>
            <a:ext cx="8058150" cy="792088"/>
          </a:xfrm>
        </p:spPr>
        <p:txBody>
          <a:bodyPr>
            <a:noAutofit/>
          </a:bodyPr>
          <a:lstStyle>
            <a:lvl1pPr marL="0" indent="0" algn="l">
              <a:spcBef>
                <a:spcPts val="500"/>
              </a:spcBef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de-DE" noProof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0"/>
          </p:nvPr>
        </p:nvSpPr>
        <p:spPr>
          <a:xfrm>
            <a:off x="755319" y="4653136"/>
            <a:ext cx="3873018" cy="648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500"/>
              </a:spcBef>
              <a:buFontTx/>
              <a:buNone/>
              <a:defRPr sz="20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433117" y="6237288"/>
            <a:ext cx="8712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 userDrawn="1"/>
        </p:nvGrpSpPr>
        <p:grpSpPr>
          <a:xfrm>
            <a:off x="180425" y="0"/>
            <a:ext cx="252000" cy="6858000"/>
            <a:chOff x="180425" y="0"/>
            <a:chExt cx="252000" cy="6858000"/>
          </a:xfrm>
        </p:grpSpPr>
        <p:pic>
          <p:nvPicPr>
            <p:cNvPr id="5" name="Grafik 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25" y="0"/>
              <a:ext cx="252000" cy="6858000"/>
            </a:xfrm>
            <a:prstGeom prst="rect">
              <a:avLst/>
            </a:prstGeom>
          </p:spPr>
        </p:pic>
        <p:sp>
          <p:nvSpPr>
            <p:cNvPr id="16" name="Rechteck 15"/>
            <p:cNvSpPr/>
            <p:nvPr userDrawn="1"/>
          </p:nvSpPr>
          <p:spPr>
            <a:xfrm>
              <a:off x="180425" y="0"/>
              <a:ext cx="252000" cy="685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360000" rIns="18000" bIns="0" rtlCol="0" anchor="ctr"/>
            <a:lstStyle/>
            <a:p>
              <a:pPr marL="0" algn="r"/>
              <a:r>
                <a:rPr lang="de-DE" sz="1400" b="1" noProof="0" dirty="0" smtClean="0">
                  <a:latin typeface="Arial" pitchFamily="34" charset="0"/>
                  <a:cs typeface="Arial" pitchFamily="34" charset="0"/>
                </a:rPr>
                <a:t>www.oeko.de</a:t>
              </a:r>
              <a:endParaRPr lang="de-DE" sz="1400" b="1" noProof="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7" name="Gerade Verbindung 16"/>
          <p:cNvCxnSpPr/>
          <p:nvPr userDrawn="1"/>
        </p:nvCxnSpPr>
        <p:spPr>
          <a:xfrm>
            <a:off x="433117" y="1124744"/>
            <a:ext cx="8710883" cy="0"/>
          </a:xfrm>
          <a:prstGeom prst="line">
            <a:avLst/>
          </a:prstGeom>
          <a:ln w="12700">
            <a:solidFill>
              <a:srgbClr val="97BF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00" y="241199"/>
            <a:ext cx="2509200" cy="75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09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318" y="619200"/>
            <a:ext cx="8058150" cy="1872208"/>
          </a:xfrm>
        </p:spPr>
        <p:txBody>
          <a:bodyPr anchor="b" anchorCtr="0">
            <a:noAutofit/>
          </a:bodyPr>
          <a:lstStyle>
            <a:lvl1pPr>
              <a:defRPr sz="3600" b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318" y="2703600"/>
            <a:ext cx="8058150" cy="792088"/>
          </a:xfrm>
        </p:spPr>
        <p:txBody>
          <a:bodyPr>
            <a:noAutofit/>
          </a:bodyPr>
          <a:lstStyle>
            <a:lvl1pPr marL="0" indent="0" algn="l">
              <a:spcBef>
                <a:spcPts val="500"/>
              </a:spcBef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0"/>
          </p:nvPr>
        </p:nvSpPr>
        <p:spPr>
          <a:xfrm>
            <a:off x="755319" y="3718800"/>
            <a:ext cx="3873018" cy="648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500"/>
              </a:spcBef>
              <a:buFontTx/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433117" y="1124744"/>
            <a:ext cx="8710883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3"/>
          <p:cNvSpPr>
            <a:spLocks noGrp="1"/>
          </p:cNvSpPr>
          <p:nvPr>
            <p:ph type="body" sz="quarter" idx="11"/>
          </p:nvPr>
        </p:nvSpPr>
        <p:spPr>
          <a:xfrm>
            <a:off x="4932363" y="3718800"/>
            <a:ext cx="3873018" cy="6480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500"/>
              </a:spcBef>
              <a:buFontTx/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433117" y="6237288"/>
            <a:ext cx="8712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/>
          <p:nvPr userDrawn="1"/>
        </p:nvGrpSpPr>
        <p:grpSpPr>
          <a:xfrm>
            <a:off x="180425" y="0"/>
            <a:ext cx="252000" cy="6858000"/>
            <a:chOff x="180425" y="0"/>
            <a:chExt cx="252000" cy="6858000"/>
          </a:xfrm>
        </p:grpSpPr>
        <p:pic>
          <p:nvPicPr>
            <p:cNvPr id="16" name="Grafik 1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25" y="0"/>
              <a:ext cx="252000" cy="6858000"/>
            </a:xfrm>
            <a:prstGeom prst="rect">
              <a:avLst/>
            </a:prstGeom>
          </p:spPr>
        </p:pic>
        <p:sp>
          <p:nvSpPr>
            <p:cNvPr id="18" name="Rechteck 17"/>
            <p:cNvSpPr/>
            <p:nvPr userDrawn="1"/>
          </p:nvSpPr>
          <p:spPr>
            <a:xfrm>
              <a:off x="180425" y="0"/>
              <a:ext cx="252000" cy="685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360000" rIns="18000" bIns="0" rtlCol="0" anchor="ctr"/>
            <a:lstStyle/>
            <a:p>
              <a:pPr marL="0" algn="r"/>
              <a:r>
                <a:rPr lang="de-DE" sz="1400" b="1" noProof="0" dirty="0" smtClean="0">
                  <a:latin typeface="Arial" pitchFamily="34" charset="0"/>
                  <a:cs typeface="Arial" pitchFamily="34" charset="0"/>
                </a:rPr>
                <a:t>www.oeko.de</a:t>
              </a:r>
              <a:endParaRPr lang="de-DE" sz="1400" b="1" noProof="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00" y="241199"/>
            <a:ext cx="2509200" cy="75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4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ei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1260000"/>
            <a:ext cx="8058150" cy="1872208"/>
          </a:xfrm>
        </p:spPr>
        <p:txBody>
          <a:bodyPr anchor="b" anchorCtr="0">
            <a:noAutofit/>
          </a:bodyPr>
          <a:lstStyle>
            <a:lvl1pPr>
              <a:defRPr sz="3600" b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318" y="3348000"/>
            <a:ext cx="4680778" cy="792088"/>
          </a:xfrm>
        </p:spPr>
        <p:txBody>
          <a:bodyPr>
            <a:noAutofit/>
          </a:bodyPr>
          <a:lstStyle>
            <a:lvl1pPr marL="0" indent="0" algn="l">
              <a:spcBef>
                <a:spcPts val="500"/>
              </a:spcBef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0"/>
          </p:nvPr>
        </p:nvSpPr>
        <p:spPr>
          <a:xfrm>
            <a:off x="755319" y="4572000"/>
            <a:ext cx="3873018" cy="1080000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500"/>
              </a:spcBef>
              <a:buFontTx/>
              <a:buNone/>
              <a:defRPr sz="20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cxnSp>
        <p:nvCxnSpPr>
          <p:cNvPr id="17" name="Gerade Verbindung 16"/>
          <p:cNvCxnSpPr/>
          <p:nvPr userDrawn="1"/>
        </p:nvCxnSpPr>
        <p:spPr>
          <a:xfrm>
            <a:off x="433117" y="1124744"/>
            <a:ext cx="8710883" cy="0"/>
          </a:xfrm>
          <a:prstGeom prst="line">
            <a:avLst/>
          </a:prstGeom>
          <a:ln w="12700">
            <a:solidFill>
              <a:srgbClr val="97BF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 userDrawn="1"/>
        </p:nvCxnSpPr>
        <p:spPr>
          <a:xfrm>
            <a:off x="433117" y="6237288"/>
            <a:ext cx="8712000" cy="0"/>
          </a:xfrm>
          <a:prstGeom prst="line">
            <a:avLst/>
          </a:prstGeom>
          <a:ln w="12700">
            <a:solidFill>
              <a:srgbClr val="97BF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/>
          <p:cNvGrpSpPr/>
          <p:nvPr userDrawn="1"/>
        </p:nvGrpSpPr>
        <p:grpSpPr>
          <a:xfrm>
            <a:off x="180425" y="0"/>
            <a:ext cx="252000" cy="6858000"/>
            <a:chOff x="180425" y="0"/>
            <a:chExt cx="252000" cy="6858000"/>
          </a:xfrm>
        </p:grpSpPr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25" y="0"/>
              <a:ext cx="252000" cy="6858000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 userDrawn="1"/>
          </p:nvSpPr>
          <p:spPr>
            <a:xfrm>
              <a:off x="180425" y="0"/>
              <a:ext cx="252000" cy="685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360000" rIns="18000" bIns="0" rtlCol="0" anchor="ctr"/>
            <a:lstStyle/>
            <a:p>
              <a:pPr marL="0" algn="r"/>
              <a:r>
                <a:rPr lang="de-DE" sz="1400" b="1" noProof="0" dirty="0" smtClean="0">
                  <a:latin typeface="Arial" pitchFamily="34" charset="0"/>
                  <a:cs typeface="Arial" pitchFamily="34" charset="0"/>
                </a:rPr>
                <a:t>www.oeko.de</a:t>
              </a:r>
              <a:endParaRPr lang="de-DE" sz="1400" b="1" noProof="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00" y="241199"/>
            <a:ext cx="2509200" cy="75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797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1"/>
          <p:cNvSpPr>
            <a:spLocks noGrp="1"/>
          </p:cNvSpPr>
          <p:nvPr>
            <p:ph type="title"/>
          </p:nvPr>
        </p:nvSpPr>
        <p:spPr>
          <a:xfrm>
            <a:off x="755649" y="288000"/>
            <a:ext cx="8064501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55650" y="1484313"/>
            <a:ext cx="8064500" cy="4537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80000"/>
              <a:buFontTx/>
              <a:buNone/>
              <a:defRPr sz="2200">
                <a:solidFill>
                  <a:schemeClr val="accent1"/>
                </a:solidFill>
              </a:defRPr>
            </a:lvl1pPr>
            <a:lvl2pPr marL="252000" indent="-2520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●"/>
              <a:defRPr sz="2000"/>
            </a:lvl2pPr>
            <a:lvl3pPr marL="504000" indent="-2520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‒"/>
              <a:defRPr sz="1800"/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23"/>
          </p:nvPr>
        </p:nvSpPr>
        <p:spPr>
          <a:xfrm>
            <a:off x="4932363" y="6381750"/>
            <a:ext cx="3384053" cy="43204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sz="800" b="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sz="8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55650" y="6381750"/>
            <a:ext cx="388778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SITEX│Minhans│Senec│16.09.2013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18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es 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5654" y="2066925"/>
            <a:ext cx="8074496" cy="1362075"/>
          </a:xfrm>
        </p:spPr>
        <p:txBody>
          <a:bodyPr anchor="t"/>
          <a:lstStyle>
            <a:lvl1pPr algn="l">
              <a:defRPr sz="3600" b="0" cap="none" baseline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36650" y="3441700"/>
            <a:ext cx="8083500" cy="9779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88474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49" y="288000"/>
            <a:ext cx="8064501" cy="792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920034" y="1483201"/>
            <a:ext cx="3887788" cy="4538188"/>
          </a:xfrm>
        </p:spPr>
        <p:txBody>
          <a:bodyPr/>
          <a:lstStyle>
            <a:lvl1pPr>
              <a:lnSpc>
                <a:spcPct val="100000"/>
              </a:lnSpc>
              <a:buSzPct val="80000"/>
              <a:defRPr sz="2200"/>
            </a:lvl1pPr>
            <a:lvl2pPr marL="504000">
              <a:lnSpc>
                <a:spcPct val="100000"/>
              </a:lnSpc>
              <a:buSzPct val="80000"/>
              <a:defRPr sz="2000"/>
            </a:lvl2pPr>
            <a:lvl3pPr marL="756000" indent="-25200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SzPct val="80000"/>
              <a:buFont typeface="Arial" pitchFamily="34" charset="0"/>
              <a:buChar char="●"/>
              <a:defRPr/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23"/>
          </p:nvPr>
        </p:nvSpPr>
        <p:spPr>
          <a:xfrm>
            <a:off x="4932363" y="6381750"/>
            <a:ext cx="3384053" cy="43204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sz="800" b="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sz="8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55650" y="6381750"/>
            <a:ext cx="388778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de-DE" sz="800" smtClean="0"/>
            </a:lvl1pPr>
          </a:lstStyle>
          <a:p>
            <a:r>
              <a:rPr lang="de-DE" smtClean="0"/>
              <a:t>SITEX│Minhans│Senec│16.09.2013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112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23"/>
          </p:nvPr>
        </p:nvSpPr>
        <p:spPr>
          <a:xfrm>
            <a:off x="4932363" y="6381750"/>
            <a:ext cx="3384053" cy="43204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800" b="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buFontTx/>
              <a:buNone/>
              <a:defRPr sz="800" b="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buFontTx/>
              <a:buNone/>
              <a:defRPr sz="8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55650" y="6381750"/>
            <a:ext cx="388778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>
              <a:defRPr lang="de-DE" sz="800" smtClean="0"/>
            </a:lvl1pPr>
          </a:lstStyle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755649" y="288000"/>
            <a:ext cx="8064501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198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809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55649" y="288000"/>
            <a:ext cx="8064501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649" y="1484313"/>
            <a:ext cx="8064501" cy="4537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13" name="Rectangle 104"/>
          <p:cNvSpPr txBox="1">
            <a:spLocks noChangeArrowheads="1"/>
          </p:cNvSpPr>
          <p:nvPr/>
        </p:nvSpPr>
        <p:spPr bwMode="auto">
          <a:xfrm>
            <a:off x="8172401" y="6381900"/>
            <a:ext cx="647750" cy="14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AB33EFCE-2381-4117-A797-805E5AC3594F}" type="slidenum">
              <a:rPr lang="de-DE" sz="800" smtClean="0">
                <a:solidFill>
                  <a:schemeClr val="accent1"/>
                </a:solidFill>
              </a:rPr>
              <a:pPr algn="r"/>
              <a:t>‹Nr.›</a:t>
            </a:fld>
            <a:endParaRPr lang="de-DE" sz="800" dirty="0">
              <a:solidFill>
                <a:schemeClr val="accent1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433117" y="6237288"/>
            <a:ext cx="8712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33117" y="1124744"/>
            <a:ext cx="8710883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ieren 8"/>
          <p:cNvGrpSpPr/>
          <p:nvPr/>
        </p:nvGrpSpPr>
        <p:grpSpPr>
          <a:xfrm>
            <a:off x="180425" y="0"/>
            <a:ext cx="252000" cy="6858000"/>
            <a:chOff x="180425" y="0"/>
            <a:chExt cx="252000" cy="6858000"/>
          </a:xfrm>
        </p:grpSpPr>
        <p:pic>
          <p:nvPicPr>
            <p:cNvPr id="14" name="Grafik 13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25" y="0"/>
              <a:ext cx="252000" cy="6858000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 userDrawn="1"/>
          </p:nvSpPr>
          <p:spPr>
            <a:xfrm>
              <a:off x="180425" y="0"/>
              <a:ext cx="252000" cy="685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0" tIns="360000" rIns="18000" bIns="0" rtlCol="0" anchor="ctr"/>
            <a:lstStyle/>
            <a:p>
              <a:pPr marL="0" algn="r"/>
              <a:r>
                <a:rPr lang="de-DE" sz="1400" b="1" noProof="0" dirty="0" smtClean="0">
                  <a:latin typeface="Arial" pitchFamily="34" charset="0"/>
                  <a:cs typeface="Arial" pitchFamily="34" charset="0"/>
                </a:rPr>
                <a:t>www.oeko.de</a:t>
              </a:r>
              <a:endParaRPr lang="de-DE" sz="1400" b="1" noProof="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72000"/>
            <a:ext cx="1440000" cy="16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0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5" r:id="rId2"/>
    <p:sldLayoutId id="2147483676" r:id="rId3"/>
    <p:sldLayoutId id="2147483666" r:id="rId4"/>
    <p:sldLayoutId id="2147483667" r:id="rId5"/>
    <p:sldLayoutId id="2147483674" r:id="rId6"/>
    <p:sldLayoutId id="2147483672" r:id="rId7"/>
    <p:sldLayoutId id="2147483673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600" b="0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2000" indent="-25200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A4"/>
        </a:buClr>
        <a:buSzPct val="80000"/>
        <a:buFont typeface="Arial" pitchFamily="34" charset="0"/>
        <a:buChar char="●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04000" indent="-25200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‒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27063" indent="-265113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●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The Asse </a:t>
            </a:r>
            <a:r>
              <a:rPr lang="de-DE" dirty="0" err="1" smtClean="0"/>
              <a:t>case</a:t>
            </a:r>
            <a:endParaRPr lang="de-DE" dirty="0"/>
          </a:p>
        </p:txBody>
      </p:sp>
      <p:sp>
        <p:nvSpPr>
          <p:cNvPr id="21" name="Untertitel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755318" y="4653136"/>
            <a:ext cx="4464753" cy="1080120"/>
          </a:xfrm>
        </p:spPr>
        <p:txBody>
          <a:bodyPr>
            <a:normAutofit/>
          </a:bodyPr>
          <a:lstStyle/>
          <a:p>
            <a:r>
              <a:rPr lang="de-DE" dirty="0" smtClean="0"/>
              <a:t>Anne Minhans</a:t>
            </a:r>
          </a:p>
          <a:p>
            <a:r>
              <a:rPr lang="de-DE" dirty="0" smtClean="0"/>
              <a:t>SITEX European Workshop</a:t>
            </a:r>
          </a:p>
          <a:p>
            <a:r>
              <a:rPr lang="de-DE" dirty="0" err="1" smtClean="0"/>
              <a:t>Senec</a:t>
            </a:r>
            <a:r>
              <a:rPr lang="de-DE" dirty="0" smtClean="0"/>
              <a:t>, </a:t>
            </a:r>
            <a:r>
              <a:rPr lang="de-DE" dirty="0" err="1" smtClean="0"/>
              <a:t>Slowakia</a:t>
            </a:r>
            <a:r>
              <a:rPr lang="de-DE" dirty="0" smtClean="0"/>
              <a:t>, 16.09.2013</a:t>
            </a:r>
            <a:endParaRPr lang="de-DE" dirty="0"/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907718" y="3503750"/>
            <a:ext cx="8058150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6AA4"/>
              </a:buClr>
              <a:buSzPct val="80000"/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Backgroundinformation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43438"/>
            <a:ext cx="3722392" cy="205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4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908175" y="1412776"/>
            <a:ext cx="6911975" cy="4825007"/>
          </a:xfrm>
        </p:spPr>
        <p:txBody>
          <a:bodyPr/>
          <a:lstStyle/>
          <a:p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Federal Office for Radiation Protection, </a:t>
            </a:r>
            <a:r>
              <a:rPr lang="en-GB" sz="2000" dirty="0" err="1" smtClean="0">
                <a:solidFill>
                  <a:schemeClr val="tx1"/>
                </a:solidFill>
              </a:rPr>
              <a:t>BfS</a:t>
            </a:r>
            <a:r>
              <a:rPr lang="en-GB" sz="2000" dirty="0" smtClean="0">
                <a:solidFill>
                  <a:schemeClr val="tx1"/>
                </a:solidFill>
              </a:rPr>
              <a:t>, new operator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 err="1" smtClean="0">
                <a:solidFill>
                  <a:schemeClr val="tx1"/>
                </a:solidFill>
              </a:rPr>
              <a:t>BfS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- supported by the regional representatives - </a:t>
            </a:r>
            <a:r>
              <a:rPr lang="en-GB" sz="2000" dirty="0" smtClean="0">
                <a:solidFill>
                  <a:schemeClr val="tx1"/>
                </a:solidFill>
              </a:rPr>
              <a:t>choosing retrieval </a:t>
            </a:r>
            <a:r>
              <a:rPr lang="en-GB" sz="2000" dirty="0">
                <a:solidFill>
                  <a:schemeClr val="tx1"/>
                </a:solidFill>
              </a:rPr>
              <a:t>as the preferred option for </a:t>
            </a:r>
            <a:r>
              <a:rPr lang="en-GB" sz="2000" dirty="0" smtClean="0">
                <a:solidFill>
                  <a:schemeClr val="tx1"/>
                </a:solidFill>
              </a:rPr>
              <a:t>closure</a:t>
            </a:r>
          </a:p>
          <a:p>
            <a:r>
              <a:rPr lang="de-DE" sz="2000" dirty="0" smtClean="0">
                <a:solidFill>
                  <a:schemeClr val="tx1"/>
                </a:solidFill>
              </a:rPr>
              <a:t>3-phased </a:t>
            </a:r>
            <a:r>
              <a:rPr lang="de-DE" sz="2000" dirty="0" err="1" smtClean="0">
                <a:solidFill>
                  <a:schemeClr val="tx1"/>
                </a:solidFill>
              </a:rPr>
              <a:t>feasibility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study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started</a:t>
            </a:r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1800" dirty="0" err="1" smtClean="0">
                <a:solidFill>
                  <a:schemeClr val="tx1"/>
                </a:solidFill>
              </a:rPr>
              <a:t>first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drilling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into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closed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waste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chamber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failed</a:t>
            </a:r>
            <a:r>
              <a:rPr lang="de-DE" sz="1800" dirty="0" smtClean="0">
                <a:solidFill>
                  <a:schemeClr val="tx1"/>
                </a:solidFill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</a:rPr>
              <a:t>second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attempt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successfully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</a:rPr>
              <a:t>terminated</a:t>
            </a:r>
            <a:r>
              <a:rPr lang="de-DE" sz="1800" dirty="0" smtClean="0">
                <a:solidFill>
                  <a:schemeClr val="tx1"/>
                </a:solidFill>
              </a:rPr>
              <a:t> in June 2013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in parallel: Measures to </a:t>
            </a:r>
            <a:r>
              <a:rPr lang="en-GB" sz="2000" dirty="0">
                <a:solidFill>
                  <a:schemeClr val="tx1"/>
                </a:solidFill>
              </a:rPr>
              <a:t>increase </a:t>
            </a:r>
            <a:r>
              <a:rPr lang="en-GB" sz="2000" dirty="0" smtClean="0">
                <a:solidFill>
                  <a:schemeClr val="tx1"/>
                </a:solidFill>
              </a:rPr>
              <a:t>stability </a:t>
            </a:r>
            <a:r>
              <a:rPr lang="en-GB" sz="2000" dirty="0">
                <a:solidFill>
                  <a:schemeClr val="tx1"/>
                </a:solidFill>
              </a:rPr>
              <a:t>of the mine </a:t>
            </a:r>
            <a:r>
              <a:rPr lang="en-US" sz="2000" dirty="0" smtClean="0">
                <a:solidFill>
                  <a:schemeClr val="tx1"/>
                </a:solidFill>
              </a:rPr>
              <a:t>and </a:t>
            </a:r>
            <a:r>
              <a:rPr lang="en-US" sz="2000" dirty="0">
                <a:solidFill>
                  <a:schemeClr val="tx1"/>
                </a:solidFill>
              </a:rPr>
              <a:t>to extend the potential time for future </a:t>
            </a:r>
            <a:r>
              <a:rPr lang="en-US" sz="2000" dirty="0" smtClean="0">
                <a:solidFill>
                  <a:schemeClr val="tx1"/>
                </a:solidFill>
              </a:rPr>
              <a:t>actions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Start of retrieval not expected before 2033</a:t>
            </a:r>
            <a:endParaRPr lang="de-DE" sz="2000" dirty="0">
              <a:solidFill>
                <a:schemeClr val="tx1"/>
              </a:solidFill>
            </a:endParaRPr>
          </a:p>
          <a:p>
            <a:pPr marL="594900" lvl="1" indent="-342900">
              <a:buFont typeface="Symbol" pitchFamily="18" charset="2"/>
              <a:buChar char="-"/>
              <a:defRPr/>
            </a:pPr>
            <a:endParaRPr lang="en-GB" dirty="0"/>
          </a:p>
          <a:p>
            <a:pPr marL="342900" indent="-342900">
              <a:buFont typeface="Arial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  <p:sp>
        <p:nvSpPr>
          <p:cNvPr id="7" name="Pfeil nach unten 1"/>
          <p:cNvSpPr>
            <a:spLocks noChangeArrowheads="1"/>
          </p:cNvSpPr>
          <p:nvPr/>
        </p:nvSpPr>
        <p:spPr bwMode="auto">
          <a:xfrm>
            <a:off x="611188" y="1628775"/>
            <a:ext cx="865187" cy="4536529"/>
          </a:xfrm>
          <a:prstGeom prst="downArrow">
            <a:avLst>
              <a:gd name="adj1" fmla="val 59935"/>
              <a:gd name="adj2" fmla="val 83472"/>
            </a:avLst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feld 7"/>
          <p:cNvSpPr txBox="1">
            <a:spLocks noChangeArrowheads="1"/>
          </p:cNvSpPr>
          <p:nvPr/>
        </p:nvSpPr>
        <p:spPr bwMode="auto">
          <a:xfrm>
            <a:off x="706438" y="1836564"/>
            <a:ext cx="696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 dirty="0" smtClean="0"/>
              <a:t>2009</a:t>
            </a:r>
            <a:endParaRPr lang="de-DE" b="1" dirty="0"/>
          </a:p>
        </p:txBody>
      </p:sp>
      <p:sp>
        <p:nvSpPr>
          <p:cNvPr id="13" name="Textfeld 8"/>
          <p:cNvSpPr txBox="1">
            <a:spLocks noChangeArrowheads="1"/>
          </p:cNvSpPr>
          <p:nvPr/>
        </p:nvSpPr>
        <p:spPr bwMode="auto">
          <a:xfrm>
            <a:off x="706021" y="2411596"/>
            <a:ext cx="697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 dirty="0" smtClean="0"/>
              <a:t>2010</a:t>
            </a:r>
            <a:endParaRPr lang="de-DE" b="1" dirty="0"/>
          </a:p>
        </p:txBody>
      </p:sp>
      <p:sp>
        <p:nvSpPr>
          <p:cNvPr id="14" name="Textfeld 8"/>
          <p:cNvSpPr txBox="1">
            <a:spLocks noChangeArrowheads="1"/>
          </p:cNvSpPr>
          <p:nvPr/>
        </p:nvSpPr>
        <p:spPr bwMode="auto">
          <a:xfrm>
            <a:off x="718781" y="5147900"/>
            <a:ext cx="697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 dirty="0" smtClean="0"/>
              <a:t>2033</a:t>
            </a:r>
            <a:endParaRPr lang="de-DE" b="1" dirty="0"/>
          </a:p>
        </p:txBody>
      </p:sp>
      <p:sp>
        <p:nvSpPr>
          <p:cNvPr id="15" name="Rechteck 4"/>
          <p:cNvSpPr>
            <a:spLocks noChangeArrowheads="1"/>
          </p:cNvSpPr>
          <p:nvPr/>
        </p:nvSpPr>
        <p:spPr bwMode="auto">
          <a:xfrm>
            <a:off x="611188" y="4688879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Rechteck 10"/>
          <p:cNvSpPr>
            <a:spLocks noChangeArrowheads="1"/>
          </p:cNvSpPr>
          <p:nvPr/>
        </p:nvSpPr>
        <p:spPr bwMode="auto">
          <a:xfrm>
            <a:off x="684213" y="5049242"/>
            <a:ext cx="863600" cy="107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feld 8"/>
          <p:cNvSpPr txBox="1">
            <a:spLocks noChangeArrowheads="1"/>
          </p:cNvSpPr>
          <p:nvPr/>
        </p:nvSpPr>
        <p:spPr bwMode="auto">
          <a:xfrm>
            <a:off x="718781" y="2996952"/>
            <a:ext cx="6848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 dirty="0" smtClean="0"/>
              <a:t>2011</a:t>
            </a:r>
            <a:endParaRPr lang="de-DE" b="1" dirty="0"/>
          </a:p>
        </p:txBody>
      </p:sp>
      <p:sp>
        <p:nvSpPr>
          <p:cNvPr id="12" name="Textfeld 8"/>
          <p:cNvSpPr txBox="1">
            <a:spLocks noChangeArrowheads="1"/>
          </p:cNvSpPr>
          <p:nvPr/>
        </p:nvSpPr>
        <p:spPr bwMode="auto">
          <a:xfrm>
            <a:off x="718781" y="3563724"/>
            <a:ext cx="697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b="1" dirty="0" smtClean="0"/>
              <a:t>2012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889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55650" y="1484313"/>
            <a:ext cx="8064500" cy="4825007"/>
          </a:xfrm>
        </p:spPr>
        <p:txBody>
          <a:bodyPr/>
          <a:lstStyle/>
          <a:p>
            <a:pPr marL="342900" indent="-342900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GB" sz="2000" b="1" dirty="0" smtClean="0">
                <a:solidFill>
                  <a:schemeClr val="tx1"/>
                </a:solidFill>
              </a:rPr>
              <a:t>Regulatory </a:t>
            </a:r>
            <a:r>
              <a:rPr lang="en-GB" sz="2000" b="1" dirty="0">
                <a:solidFill>
                  <a:schemeClr val="tx1"/>
                </a:solidFill>
              </a:rPr>
              <a:t>system:</a:t>
            </a:r>
          </a:p>
          <a:p>
            <a:pPr marL="363538">
              <a:spcBef>
                <a:spcPts val="600"/>
              </a:spcBef>
              <a:defRPr/>
            </a:pPr>
            <a:r>
              <a:rPr lang="en-GB" sz="2000" dirty="0">
                <a:solidFill>
                  <a:schemeClr val="tx1"/>
                </a:solidFill>
              </a:rPr>
              <a:t>Use of nuclear law  </a:t>
            </a:r>
            <a:r>
              <a:rPr lang="en-GB" sz="2000" dirty="0">
                <a:solidFill>
                  <a:schemeClr val="tx1"/>
                </a:solidFill>
                <a:sym typeface="Wingdings" pitchFamily="2" charset="2"/>
              </a:rPr>
              <a:t> relevance of radiation protection and long term safety </a:t>
            </a:r>
            <a:r>
              <a:rPr lang="en-GB" sz="2000" dirty="0" smtClean="0">
                <a:solidFill>
                  <a:schemeClr val="tx1"/>
                </a:solidFill>
                <a:sym typeface="Wingdings" pitchFamily="2" charset="2"/>
              </a:rPr>
              <a:t>considered</a:t>
            </a:r>
          </a:p>
          <a:p>
            <a:pPr marL="363538">
              <a:spcBef>
                <a:spcPts val="600"/>
              </a:spcBef>
              <a:defRPr/>
            </a:pPr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GB" sz="2000" dirty="0" smtClean="0">
                <a:solidFill>
                  <a:schemeClr val="tx1"/>
                </a:solidFill>
              </a:rPr>
              <a:t>pecific law, </a:t>
            </a:r>
            <a:r>
              <a:rPr lang="en-GB" sz="2000" dirty="0">
                <a:solidFill>
                  <a:schemeClr val="tx1"/>
                </a:solidFill>
              </a:rPr>
              <a:t>“</a:t>
            </a:r>
            <a:r>
              <a:rPr lang="en-GB" sz="2000" dirty="0" err="1">
                <a:solidFill>
                  <a:schemeClr val="tx1"/>
                </a:solidFill>
              </a:rPr>
              <a:t>Lex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Asse</a:t>
            </a:r>
            <a:r>
              <a:rPr lang="en-GB" sz="2000" dirty="0">
                <a:solidFill>
                  <a:schemeClr val="tx1"/>
                </a:solidFill>
              </a:rPr>
              <a:t>”, </a:t>
            </a:r>
            <a:r>
              <a:rPr lang="en-GB" sz="2000" dirty="0" smtClean="0">
                <a:solidFill>
                  <a:schemeClr val="tx1"/>
                </a:solidFill>
              </a:rPr>
              <a:t>since March 2013 </a:t>
            </a:r>
            <a:r>
              <a:rPr lang="en-GB" sz="2000" dirty="0" smtClean="0">
                <a:solidFill>
                  <a:schemeClr val="tx1"/>
                </a:solidFill>
                <a:sym typeface="Wingdings" pitchFamily="2" charset="2"/>
              </a:rPr>
              <a:t> </a:t>
            </a:r>
            <a:r>
              <a:rPr lang="en-GB" sz="2000" dirty="0" smtClean="0">
                <a:solidFill>
                  <a:schemeClr val="tx1"/>
                </a:solidFill>
              </a:rPr>
              <a:t>accelerate </a:t>
            </a:r>
            <a:r>
              <a:rPr lang="en-GB" sz="2000" dirty="0">
                <a:solidFill>
                  <a:schemeClr val="tx1"/>
                </a:solidFill>
              </a:rPr>
              <a:t>the retrieval of waste and the closure of the </a:t>
            </a:r>
            <a:r>
              <a:rPr lang="en-GB" sz="2000" dirty="0" err="1">
                <a:solidFill>
                  <a:schemeClr val="tx1"/>
                </a:solidFill>
              </a:rPr>
              <a:t>Asse</a:t>
            </a:r>
            <a:r>
              <a:rPr lang="en-GB" sz="2000" dirty="0">
                <a:solidFill>
                  <a:schemeClr val="tx1"/>
                </a:solidFill>
              </a:rPr>
              <a:t> mine.</a:t>
            </a:r>
            <a:endParaRPr lang="en-GB" sz="2000" dirty="0">
              <a:solidFill>
                <a:schemeClr val="tx1"/>
              </a:solidFill>
              <a:sym typeface="Wingdings" pitchFamily="2" charset="2"/>
            </a:endParaRPr>
          </a:p>
          <a:p>
            <a:pPr marL="342900" indent="-342900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chemeClr val="tx1"/>
                </a:solidFill>
              </a:rPr>
              <a:t>Roles and responsibilities:</a:t>
            </a:r>
          </a:p>
          <a:p>
            <a:pPr marL="531813" lvl="2" indent="-250825">
              <a:spcBef>
                <a:spcPts val="600"/>
              </a:spcBef>
              <a:tabLst>
                <a:tab pos="2689225" algn="l"/>
              </a:tabLst>
              <a:defRPr/>
            </a:pPr>
            <a:r>
              <a:rPr lang="en-GB" dirty="0"/>
              <a:t>overall </a:t>
            </a:r>
            <a:r>
              <a:rPr lang="en-GB" dirty="0" smtClean="0"/>
              <a:t>responsibility:	Federal </a:t>
            </a:r>
            <a:r>
              <a:rPr lang="en-GB" dirty="0"/>
              <a:t>ministry of Environment (BMU</a:t>
            </a:r>
            <a:r>
              <a:rPr lang="en-GB" dirty="0" smtClean="0"/>
              <a:t>), </a:t>
            </a:r>
            <a:br>
              <a:rPr lang="en-GB" dirty="0" smtClean="0"/>
            </a:br>
            <a:r>
              <a:rPr lang="en-GB" dirty="0" smtClean="0"/>
              <a:t>	nuclear </a:t>
            </a:r>
            <a:r>
              <a:rPr lang="en-GB" dirty="0"/>
              <a:t>regulator</a:t>
            </a:r>
          </a:p>
          <a:p>
            <a:pPr marL="531813" lvl="2" indent="-250825">
              <a:spcBef>
                <a:spcPts val="600"/>
              </a:spcBef>
              <a:tabLst>
                <a:tab pos="2689225" algn="l"/>
              </a:tabLst>
              <a:defRPr/>
            </a:pPr>
            <a:r>
              <a:rPr lang="en-GB" dirty="0"/>
              <a:t>operator:	Federal office for radiation </a:t>
            </a:r>
            <a:r>
              <a:rPr lang="en-GB" dirty="0" smtClean="0"/>
              <a:t>protection (</a:t>
            </a:r>
            <a:r>
              <a:rPr lang="en-GB" dirty="0" err="1"/>
              <a:t>BfS</a:t>
            </a:r>
            <a:r>
              <a:rPr lang="en-GB" dirty="0"/>
              <a:t>),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Federal </a:t>
            </a:r>
            <a:r>
              <a:rPr lang="en-GB" dirty="0"/>
              <a:t>waste disposal agency</a:t>
            </a:r>
          </a:p>
          <a:p>
            <a:pPr marL="531813" lvl="2" indent="-250825">
              <a:spcBef>
                <a:spcPts val="600"/>
              </a:spcBef>
              <a:tabLst>
                <a:tab pos="2689225" algn="l"/>
              </a:tabLst>
              <a:defRPr/>
            </a:pPr>
            <a:r>
              <a:rPr lang="en-GB" dirty="0"/>
              <a:t>licensing authority:	Ministry of Environment of Lower </a:t>
            </a:r>
            <a:r>
              <a:rPr lang="en-GB" dirty="0" smtClean="0"/>
              <a:t>Saxony (NMU</a:t>
            </a:r>
            <a:r>
              <a:rPr lang="en-GB" dirty="0"/>
              <a:t>)</a:t>
            </a:r>
          </a:p>
          <a:p>
            <a:pPr marL="531813" lvl="2" indent="-250825">
              <a:spcBef>
                <a:spcPts val="600"/>
              </a:spcBef>
              <a:tabLst>
                <a:tab pos="2689225" algn="l"/>
              </a:tabLst>
              <a:defRPr/>
            </a:pPr>
            <a:r>
              <a:rPr lang="en-GB" dirty="0"/>
              <a:t>public:	</a:t>
            </a:r>
            <a:r>
              <a:rPr lang="en-GB" b="1" dirty="0"/>
              <a:t>Citizens advisory group (A2B) and</a:t>
            </a:r>
            <a:br>
              <a:rPr lang="en-GB" b="1" dirty="0"/>
            </a:br>
            <a:r>
              <a:rPr lang="en-GB" b="1" dirty="0"/>
              <a:t>	Expert Group (AGO)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218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79754" y="1483003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5" name="Rechteck 9"/>
          <p:cNvSpPr/>
          <p:nvPr/>
        </p:nvSpPr>
        <p:spPr>
          <a:xfrm>
            <a:off x="427462" y="1483003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Asse </a:t>
            </a: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background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79754" y="2437554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sp>
        <p:nvSpPr>
          <p:cNvPr id="26" name="Rechteck 9"/>
          <p:cNvSpPr/>
          <p:nvPr/>
        </p:nvSpPr>
        <p:spPr>
          <a:xfrm>
            <a:off x="449438" y="2437554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Significant</a:t>
            </a:r>
            <a:r>
              <a:rPr lang="de-DE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Changes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79754" y="3392105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27" name="Rechteck 9"/>
          <p:cNvSpPr/>
          <p:nvPr/>
        </p:nvSpPr>
        <p:spPr>
          <a:xfrm>
            <a:off x="427462" y="3392105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r>
              <a:rPr lang="de-DE" sz="2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Public </a:t>
            </a:r>
            <a:r>
              <a:rPr lang="de-DE" sz="20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Involvement</a:t>
            </a:r>
            <a:endParaRPr lang="de-DE" sz="2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9754" y="4346656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8" name="Rechteck 9"/>
          <p:cNvSpPr/>
          <p:nvPr/>
        </p:nvSpPr>
        <p:spPr>
          <a:xfrm>
            <a:off x="427462" y="4346656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Experience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46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Public </a:t>
            </a:r>
            <a:r>
              <a:rPr lang="de-DE" dirty="0" err="1" smtClean="0"/>
              <a:t>Involvement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611189" y="1526856"/>
            <a:ext cx="73451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Constitution of the </a:t>
            </a:r>
            <a:r>
              <a:rPr lang="en-GB" sz="2000" b="1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Citizens‘ Advisory Group “A2B</a:t>
            </a:r>
            <a:r>
              <a:rPr lang="en-GB" sz="2000" b="1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” </a:t>
            </a:r>
            <a:r>
              <a:rPr lang="en-GB" sz="20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and </a:t>
            </a:r>
            <a:r>
              <a:rPr lang="en-GB" sz="2000" b="1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GB" sz="2000" b="1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GB" sz="20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of the </a:t>
            </a:r>
            <a:r>
              <a:rPr lang="en-GB" sz="2000" b="1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Expert Group “AGO”</a:t>
            </a:r>
            <a:endParaRPr lang="en-GB" sz="2000" b="1" dirty="0">
              <a:solidFill>
                <a:schemeClr val="accent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7" name="Gruppieren 20"/>
          <p:cNvGrpSpPr>
            <a:grpSpLocks/>
          </p:cNvGrpSpPr>
          <p:nvPr/>
        </p:nvGrpSpPr>
        <p:grpSpPr bwMode="auto">
          <a:xfrm>
            <a:off x="611188" y="2564904"/>
            <a:ext cx="1177925" cy="1147763"/>
            <a:chOff x="611560" y="2135920"/>
            <a:chExt cx="1177002" cy="1149064"/>
          </a:xfrm>
        </p:grpSpPr>
        <p:grpSp>
          <p:nvGrpSpPr>
            <p:cNvPr id="8" name="Gruppieren 2"/>
            <p:cNvGrpSpPr>
              <a:grpSpLocks/>
            </p:cNvGrpSpPr>
            <p:nvPr/>
          </p:nvGrpSpPr>
          <p:grpSpPr bwMode="auto">
            <a:xfrm>
              <a:off x="611560" y="2135920"/>
              <a:ext cx="1177002" cy="1149064"/>
              <a:chOff x="611560" y="1552575"/>
              <a:chExt cx="1177002" cy="1149064"/>
            </a:xfrm>
          </p:grpSpPr>
          <p:pic>
            <p:nvPicPr>
              <p:cNvPr id="11" name="Picture 2" descr="C:\Users\b.kallenbach\Documents\N&amp;A\Vorträge+Veranstaltungen\bilder-allgemein\logo-bmj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1194"/>
              <a:stretch>
                <a:fillRect/>
              </a:stretch>
            </p:blipFill>
            <p:spPr bwMode="auto">
              <a:xfrm>
                <a:off x="611560" y="1552575"/>
                <a:ext cx="622287" cy="11490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feld 1"/>
              <p:cNvSpPr txBox="1">
                <a:spLocks noChangeArrowheads="1"/>
              </p:cNvSpPr>
              <p:nvPr/>
            </p:nvSpPr>
            <p:spPr bwMode="auto">
              <a:xfrm>
                <a:off x="1233847" y="1628800"/>
                <a:ext cx="554715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de-DE" sz="4400" b="1">
                    <a:latin typeface="Albertus MT" pitchFamily="18" charset="0"/>
                  </a:rPr>
                  <a:t>§</a:t>
                </a:r>
              </a:p>
            </p:txBody>
          </p:sp>
        </p:grpSp>
        <p:cxnSp>
          <p:nvCxnSpPr>
            <p:cNvPr id="9" name="Gerade Verbindung 8"/>
            <p:cNvCxnSpPr/>
            <p:nvPr/>
          </p:nvCxnSpPr>
          <p:spPr bwMode="auto">
            <a:xfrm flipV="1">
              <a:off x="755909" y="2220153"/>
              <a:ext cx="864510" cy="920204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9"/>
            <p:cNvCxnSpPr/>
            <p:nvPr/>
          </p:nvCxnSpPr>
          <p:spPr bwMode="auto">
            <a:xfrm flipH="1" flipV="1">
              <a:off x="755909" y="2277368"/>
              <a:ext cx="791542" cy="848686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5" name="Textfeld 14"/>
          <p:cNvSpPr txBox="1"/>
          <p:nvPr/>
        </p:nvSpPr>
        <p:spPr>
          <a:xfrm>
            <a:off x="1974850" y="2580779"/>
            <a:ext cx="6815138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000" dirty="0"/>
              <a:t>not formally required by atomic law or EIA regulations	   </a:t>
            </a:r>
          </a:p>
          <a:p>
            <a:pPr>
              <a:defRPr/>
            </a:pPr>
            <a:r>
              <a:rPr lang="en-GB" sz="2000" dirty="0"/>
              <a:t>but: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000" dirty="0"/>
              <a:t>political and societal agreement that new transparent approach is necessary to minimise impacts of former mistakes as far as possible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3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Citizens</a:t>
            </a:r>
            <a:r>
              <a:rPr lang="de-DE" dirty="0" smtClean="0"/>
              <a:t>‘ Advisory Group (A2B)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  <p:pic>
        <p:nvPicPr>
          <p:cNvPr id="13" name="Picture 3" descr="C:\Users\b.kallenbach\Pictures\Microsoft Clip Organizer\zi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3497709"/>
            <a:ext cx="14398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2195736" y="3677022"/>
            <a:ext cx="3478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de-DE"/>
            </a:defPPr>
            <a:lvl1pPr>
              <a:defRPr sz="2000" b="1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/>
              <a:t>Main Objectives of the A2B</a:t>
            </a: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1403350" y="4257253"/>
            <a:ext cx="7386638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/>
              <a:t>Bundling the interests of the region</a:t>
            </a:r>
            <a:endParaRPr lang="de-DE" sz="2000" dirty="0"/>
          </a:p>
          <a:p>
            <a:pPr eaLnBrk="1" hangingPunct="1">
              <a:buFont typeface="Arial" charset="0"/>
              <a:buChar char="•"/>
            </a:pPr>
            <a:r>
              <a:rPr lang="en-US" sz="2000" dirty="0"/>
              <a:t>Accompany the decisions of the responsible ministries</a:t>
            </a:r>
            <a:endParaRPr lang="de-DE" sz="2000" dirty="0"/>
          </a:p>
          <a:p>
            <a:pPr eaLnBrk="1" hangingPunct="1">
              <a:buFont typeface="Arial" charset="0"/>
              <a:buChar char="•"/>
            </a:pPr>
            <a:r>
              <a:rPr lang="en-US" sz="2000" dirty="0"/>
              <a:t>Fostering trust and acceptance (between stakeholders, operator and in the general public)</a:t>
            </a:r>
            <a:endParaRPr lang="de-DE" sz="2000" dirty="0"/>
          </a:p>
          <a:p>
            <a:pPr eaLnBrk="1" hangingPunct="1">
              <a:buFont typeface="Arial" charset="0"/>
              <a:buChar char="•"/>
            </a:pPr>
            <a:r>
              <a:rPr lang="en-US" sz="2000" dirty="0"/>
              <a:t>Ensuring transparency through well documented professional judgments</a:t>
            </a:r>
            <a:endParaRPr lang="de-DE" sz="2000" dirty="0"/>
          </a:p>
        </p:txBody>
      </p:sp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2200697" y="1294949"/>
            <a:ext cx="16514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de-DE"/>
            </a:defPPr>
            <a:lvl1pPr>
              <a:defRPr sz="2000" b="1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en-GB" dirty="0" smtClean="0"/>
              <a:t>Participants</a:t>
            </a:r>
            <a:endParaRPr lang="en-GB" dirty="0"/>
          </a:p>
        </p:txBody>
      </p:sp>
      <p:sp>
        <p:nvSpPr>
          <p:cNvPr id="18" name="Textfeld 17"/>
          <p:cNvSpPr txBox="1">
            <a:spLocks noChangeArrowheads="1"/>
          </p:cNvSpPr>
          <p:nvPr/>
        </p:nvSpPr>
        <p:spPr bwMode="auto">
          <a:xfrm>
            <a:off x="683568" y="1694999"/>
            <a:ext cx="4248472" cy="166199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17 members with voting right from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County administration and council</a:t>
            </a: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Neighboring Communities</a:t>
            </a: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Environmental associations</a:t>
            </a: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Citizens’ Initiatives</a:t>
            </a:r>
          </a:p>
        </p:txBody>
      </p:sp>
      <p:sp>
        <p:nvSpPr>
          <p:cNvPr id="20" name="Textfeld 19"/>
          <p:cNvSpPr txBox="1">
            <a:spLocks noChangeArrowheads="1"/>
          </p:cNvSpPr>
          <p:nvPr/>
        </p:nvSpPr>
        <p:spPr bwMode="auto">
          <a:xfrm>
            <a:off x="4927079" y="1694999"/>
            <a:ext cx="4109417" cy="134652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11 members without voting right</a:t>
            </a:r>
            <a:endParaRPr lang="de-DE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Operator</a:t>
            </a: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Responsible authorities</a:t>
            </a:r>
          </a:p>
          <a:p>
            <a:pPr marL="285750" indent="-28575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AGO experts</a:t>
            </a:r>
          </a:p>
        </p:txBody>
      </p:sp>
    </p:spTree>
    <p:extLst>
      <p:ext uri="{BB962C8B-B14F-4D97-AF65-F5344CB8AC3E}">
        <p14:creationId xmlns:p14="http://schemas.microsoft.com/office/powerpoint/2010/main" val="74093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AGO Expert Group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+mn-cs"/>
              </a:rPr>
              <a:t>Implemented on request of A2B for expert support</a:t>
            </a: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+mn-cs"/>
              </a:rPr>
              <a:t>Members: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defRPr/>
            </a:pPr>
            <a:r>
              <a:rPr lang="en-GB" kern="0" dirty="0" smtClean="0">
                <a:solidFill>
                  <a:srgbClr val="000000"/>
                </a:solidFill>
                <a:latin typeface="Arial"/>
              </a:rPr>
              <a:t>3 + 2 experts nominated by A2B </a:t>
            </a:r>
            <a:r>
              <a:rPr lang="en-GB" sz="1800" kern="0" dirty="0" smtClean="0">
                <a:solidFill>
                  <a:srgbClr val="000000"/>
                </a:solidFill>
                <a:latin typeface="Arial"/>
              </a:rPr>
              <a:t>(1 </a:t>
            </a:r>
            <a:r>
              <a:rPr lang="en-US" sz="1800" dirty="0" smtClean="0"/>
              <a:t>Physicist, 1 Chemist, </a:t>
            </a:r>
            <a:br>
              <a:rPr lang="en-US" sz="1800" dirty="0" smtClean="0"/>
            </a:br>
            <a:r>
              <a:rPr lang="en-US" sz="1800" dirty="0" smtClean="0"/>
              <a:t>2 Geoscientists, 1 Process Engineer)</a:t>
            </a:r>
            <a:endParaRPr lang="en-US" kern="0" dirty="0" smtClean="0">
              <a:solidFill>
                <a:srgbClr val="000000"/>
              </a:solidFill>
              <a:latin typeface="Arial"/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defRPr/>
            </a:pPr>
            <a:r>
              <a:rPr lang="en-GB" kern="0" dirty="0" smtClean="0">
                <a:solidFill>
                  <a:srgbClr val="000000"/>
                </a:solidFill>
                <a:latin typeface="Arial"/>
              </a:rPr>
              <a:t>3 </a:t>
            </a:r>
            <a:r>
              <a:rPr lang="en-GB" kern="0" dirty="0">
                <a:solidFill>
                  <a:srgbClr val="000000"/>
                </a:solidFill>
                <a:latin typeface="Arial"/>
              </a:rPr>
              <a:t>scientists from  PTKA (Project Management Agency Karlsruhe) </a:t>
            </a:r>
            <a:r>
              <a:rPr lang="en-GB" kern="0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 organisational management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Symbol" pitchFamily="18" charset="2"/>
              <a:buChar char="-"/>
              <a:defRPr/>
            </a:pPr>
            <a:r>
              <a:rPr lang="en-GB" kern="0" dirty="0">
                <a:solidFill>
                  <a:srgbClr val="FFFFFF">
                    <a:lumMod val="50000"/>
                  </a:srgbClr>
                </a:solidFill>
                <a:latin typeface="Arial"/>
                <a:sym typeface="Wingdings" pitchFamily="2" charset="2"/>
              </a:rPr>
              <a:t>2 scientists from </a:t>
            </a:r>
            <a:r>
              <a:rPr lang="en-GB" kern="0" dirty="0" err="1">
                <a:solidFill>
                  <a:srgbClr val="FFFFFF">
                    <a:lumMod val="50000"/>
                  </a:srgbClr>
                </a:solidFill>
                <a:latin typeface="Arial"/>
                <a:sym typeface="Wingdings" pitchFamily="2" charset="2"/>
              </a:rPr>
              <a:t>BfS</a:t>
            </a:r>
            <a:r>
              <a:rPr lang="en-GB" kern="0" dirty="0">
                <a:solidFill>
                  <a:srgbClr val="FFFFFF">
                    <a:lumMod val="50000"/>
                  </a:srgbClr>
                </a:solidFill>
                <a:latin typeface="Arial"/>
                <a:sym typeface="Wingdings" pitchFamily="2" charset="2"/>
              </a:rPr>
              <a:t>  starting as members and  changing to “input providers”</a:t>
            </a:r>
            <a:endParaRPr lang="en-GB" kern="0" dirty="0">
              <a:solidFill>
                <a:srgbClr val="FFFFFF">
                  <a:lumMod val="50000"/>
                </a:srgbClr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+mn-cs"/>
              </a:rPr>
              <a:t>Task defined in AGO’s agenda: 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+mn-cs"/>
              </a:rPr>
              <a:t>On the basis of safety analyses provided by the operator the AGO assesses options for closure of the </a:t>
            </a:r>
            <a:r>
              <a:rPr lang="en-US" sz="2000" kern="0" dirty="0" err="1">
                <a:solidFill>
                  <a:srgbClr val="000000"/>
                </a:solidFill>
                <a:latin typeface="Arial"/>
                <a:cs typeface="+mn-cs"/>
              </a:rPr>
              <a:t>Asse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+mn-cs"/>
              </a:rPr>
              <a:t> mine considering time and safety related aspects</a:t>
            </a: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+mn-cs"/>
              </a:rPr>
              <a:t>Prolongation of the mandate beyond the stage of comparison of options</a:t>
            </a:r>
          </a:p>
          <a:p>
            <a:endParaRPr lang="en-GB" sz="20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</p:spTree>
    <p:extLst>
      <p:ext uri="{BB962C8B-B14F-4D97-AF65-F5344CB8AC3E}">
        <p14:creationId xmlns:p14="http://schemas.microsoft.com/office/powerpoint/2010/main" val="172728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Interaction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players</a:t>
            </a:r>
            <a:endParaRPr lang="en-GB" dirty="0"/>
          </a:p>
        </p:txBody>
      </p:sp>
      <p:pic>
        <p:nvPicPr>
          <p:cNvPr id="5" name="Picture 2" descr="C:\Users\b.kallenbach\Documents\N&amp;A\Vorträge+Veranstaltungen\Endlagerung\Aarhus Round Table_Brussels 12-2012\Asse Beteiligungsprozess 11-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1"/>
          <a:stretch>
            <a:fillRect/>
          </a:stretch>
        </p:blipFill>
        <p:spPr bwMode="auto">
          <a:xfrm>
            <a:off x="3790950" y="1196975"/>
            <a:ext cx="5102225" cy="5530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ieren 5"/>
          <p:cNvGrpSpPr>
            <a:grpSpLocks/>
          </p:cNvGrpSpPr>
          <p:nvPr/>
        </p:nvGrpSpPr>
        <p:grpSpPr bwMode="auto">
          <a:xfrm>
            <a:off x="636588" y="1989138"/>
            <a:ext cx="4775200" cy="2700337"/>
            <a:chOff x="636706" y="1988840"/>
            <a:chExt cx="4774738" cy="2700883"/>
          </a:xfrm>
        </p:grpSpPr>
        <p:sp>
          <p:nvSpPr>
            <p:cNvPr id="7" name="Textfeld 6"/>
            <p:cNvSpPr txBox="1"/>
            <p:nvPr/>
          </p:nvSpPr>
          <p:spPr>
            <a:xfrm>
              <a:off x="636706" y="2997106"/>
              <a:ext cx="2952464" cy="1692617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</a:rPr>
                <a:t>plus: well established political connections</a:t>
              </a:r>
            </a:p>
            <a:p>
              <a:pPr>
                <a:defRPr/>
              </a:pPr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  <a:sym typeface="Wingdings" pitchFamily="2" charset="2"/>
                </a:rPr>
                <a:t> support </a:t>
              </a:r>
              <a:r>
                <a:rPr lang="en-GB" sz="2000" dirty="0" smtClean="0">
                  <a:solidFill>
                    <a:schemeClr val="accent6">
                      <a:lumMod val="75000"/>
                    </a:schemeClr>
                  </a:solidFill>
                  <a:sym typeface="Wingdings" pitchFamily="2" charset="2"/>
                </a:rPr>
                <a:t>A2B’s </a:t>
              </a:r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  <a:sym typeface="Wingdings" pitchFamily="2" charset="2"/>
                </a:rPr>
                <a:t>influence and ability to stress regional interests</a:t>
              </a:r>
              <a:endParaRPr lang="en-GB" sz="2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Nach unten gekrümmter Pfeil 7"/>
            <p:cNvSpPr/>
            <p:nvPr/>
          </p:nvSpPr>
          <p:spPr bwMode="auto">
            <a:xfrm flipH="1">
              <a:off x="2603428" y="1988840"/>
              <a:ext cx="2808016" cy="863775"/>
            </a:xfrm>
            <a:prstGeom prst="curvedDownArrow">
              <a:avLst>
                <a:gd name="adj1" fmla="val 22717"/>
                <a:gd name="adj2" fmla="val 59059"/>
                <a:gd name="adj3" fmla="val 25000"/>
              </a:avLst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636588" y="5122416"/>
            <a:ext cx="2689746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SzPct val="80000"/>
            </a:pPr>
            <a:r>
              <a:rPr lang="en-GB" sz="1600" i="1" dirty="0"/>
              <a:t>Future interaction with formal participation in licensing process not yet determined</a:t>
            </a:r>
            <a:endParaRPr lang="de-DE" sz="1600" i="1" dirty="0" err="1" smtClean="0"/>
          </a:p>
        </p:txBody>
      </p:sp>
    </p:spTree>
    <p:extLst>
      <p:ext uri="{BB962C8B-B14F-4D97-AF65-F5344CB8AC3E}">
        <p14:creationId xmlns:p14="http://schemas.microsoft.com/office/powerpoint/2010/main" val="81360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Financing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01150"/>
            <a:ext cx="7434658" cy="501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79754" y="1483003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5" name="Rechteck 9"/>
          <p:cNvSpPr/>
          <p:nvPr/>
        </p:nvSpPr>
        <p:spPr>
          <a:xfrm>
            <a:off x="427462" y="1483003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Asse </a:t>
            </a: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background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79754" y="2437554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sp>
        <p:nvSpPr>
          <p:cNvPr id="26" name="Rechteck 9"/>
          <p:cNvSpPr/>
          <p:nvPr/>
        </p:nvSpPr>
        <p:spPr>
          <a:xfrm>
            <a:off x="449438" y="2437554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Significant</a:t>
            </a:r>
            <a:r>
              <a:rPr lang="de-DE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Changes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79754" y="3392105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7" name="Rechteck 9"/>
          <p:cNvSpPr/>
          <p:nvPr/>
        </p:nvSpPr>
        <p:spPr>
          <a:xfrm>
            <a:off x="427462" y="3392105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Public </a:t>
            </a:r>
            <a:r>
              <a:rPr lang="de-DE" sz="2000" dirty="0" err="1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Involvement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9754" y="4385619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28" name="Rechteck 9"/>
          <p:cNvSpPr/>
          <p:nvPr/>
        </p:nvSpPr>
        <p:spPr>
          <a:xfrm>
            <a:off x="427462" y="4346656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r>
              <a:rPr lang="de-DE" sz="2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Experience</a:t>
            </a:r>
          </a:p>
        </p:txBody>
      </p:sp>
    </p:spTree>
    <p:extLst>
      <p:ext uri="{BB962C8B-B14F-4D97-AF65-F5344CB8AC3E}">
        <p14:creationId xmlns:p14="http://schemas.microsoft.com/office/powerpoint/2010/main" val="14339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Recommendable features found in the </a:t>
            </a:r>
            <a:r>
              <a:rPr lang="en-GB" dirty="0" err="1" smtClean="0"/>
              <a:t>Asse</a:t>
            </a:r>
            <a:r>
              <a:rPr lang="en-GB" dirty="0" smtClean="0"/>
              <a:t> participation process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55650" y="1340768"/>
            <a:ext cx="8064500" cy="4537075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Organizational structure supports an institutionalized regional cooperation and a high level of information exchange between stakeholders, authorities and implementer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Representation of a federal ministry supports the interaction between the national and regional level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Necessary financial resources are available. They support the work of the A2B and allow for expert support via the AGO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The </a:t>
            </a:r>
            <a:r>
              <a:rPr lang="en-GB" sz="2000" dirty="0" err="1" smtClean="0">
                <a:solidFill>
                  <a:schemeClr val="tx1"/>
                </a:solidFill>
              </a:rPr>
              <a:t>Asse</a:t>
            </a:r>
            <a:r>
              <a:rPr lang="en-GB" sz="2000" dirty="0" smtClean="0">
                <a:solidFill>
                  <a:schemeClr val="tx1"/>
                </a:solidFill>
              </a:rPr>
              <a:t> participation process has contributed considerably to improving the transparency and integrating regional stakeholders` views into the planning process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The Participation process has fostered political and media attention on the </a:t>
            </a:r>
            <a:r>
              <a:rPr lang="en-GB" sz="2000" dirty="0" err="1" smtClean="0">
                <a:solidFill>
                  <a:schemeClr val="tx1"/>
                </a:solidFill>
              </a:rPr>
              <a:t>Asse</a:t>
            </a:r>
            <a:r>
              <a:rPr lang="en-GB" sz="2000" dirty="0" smtClean="0">
                <a:solidFill>
                  <a:schemeClr val="tx1"/>
                </a:solidFill>
              </a:rPr>
              <a:t> project far beyond the affected region</a:t>
            </a:r>
            <a:r>
              <a:rPr lang="de-DE" sz="2000" dirty="0" smtClean="0">
                <a:solidFill>
                  <a:schemeClr val="tx1"/>
                </a:solidFill>
              </a:rPr>
              <a:t>.</a:t>
            </a:r>
            <a:endParaRPr lang="en-GB" sz="20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937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79754" y="1483003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 smtClean="0">
                <a:solidFill>
                  <a:schemeClr val="accent1"/>
                </a:solidFill>
              </a:rPr>
              <a:t>1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25" name="Rechteck 9"/>
          <p:cNvSpPr/>
          <p:nvPr/>
        </p:nvSpPr>
        <p:spPr>
          <a:xfrm>
            <a:off x="427462" y="1483003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r>
              <a:rPr lang="de-DE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Asse </a:t>
            </a:r>
            <a:r>
              <a:rPr lang="de-DE" sz="20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background</a:t>
            </a:r>
            <a:endParaRPr lang="de-DE" sz="2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79754" y="2437554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26" name="Rechteck 9"/>
          <p:cNvSpPr/>
          <p:nvPr/>
        </p:nvSpPr>
        <p:spPr>
          <a:xfrm>
            <a:off x="427462" y="2437554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Significant</a:t>
            </a:r>
            <a:r>
              <a:rPr lang="de-DE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Changes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79754" y="3392105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7" name="Rechteck 9"/>
          <p:cNvSpPr/>
          <p:nvPr/>
        </p:nvSpPr>
        <p:spPr>
          <a:xfrm>
            <a:off x="427462" y="3392105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Public </a:t>
            </a:r>
            <a:r>
              <a:rPr lang="de-DE" sz="2000" dirty="0" err="1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Involvement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9754" y="4346656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8" name="Rechteck 9"/>
          <p:cNvSpPr/>
          <p:nvPr/>
        </p:nvSpPr>
        <p:spPr>
          <a:xfrm>
            <a:off x="427462" y="4346656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Experience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96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Experience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55650" y="1340768"/>
            <a:ext cx="8064500" cy="4824536"/>
          </a:xfrm>
        </p:spPr>
        <p:txBody>
          <a:bodyPr/>
          <a:lstStyle/>
          <a:p>
            <a:r>
              <a:rPr lang="en-GB" sz="2000" b="1" dirty="0"/>
              <a:t>Experience in public participation</a:t>
            </a:r>
          </a:p>
          <a:p>
            <a:pPr marL="342900" indent="-342900">
              <a:spcBef>
                <a:spcPts val="300"/>
              </a:spcBef>
              <a:buFont typeface="Arial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</a:rPr>
              <a:t>A2B </a:t>
            </a:r>
            <a:r>
              <a:rPr lang="en-GB" sz="1900" dirty="0">
                <a:solidFill>
                  <a:schemeClr val="tx1"/>
                </a:solidFill>
              </a:rPr>
              <a:t>fosters high political and media attention to the </a:t>
            </a:r>
            <a:r>
              <a:rPr lang="en-GB" sz="1900" dirty="0" err="1">
                <a:solidFill>
                  <a:schemeClr val="tx1"/>
                </a:solidFill>
              </a:rPr>
              <a:t>Asse</a:t>
            </a:r>
            <a:r>
              <a:rPr lang="en-GB" sz="1900" dirty="0">
                <a:solidFill>
                  <a:schemeClr val="tx1"/>
                </a:solidFill>
              </a:rPr>
              <a:t> II project</a:t>
            </a:r>
          </a:p>
          <a:p>
            <a:pPr marL="342900" indent="-342900">
              <a:spcBef>
                <a:spcPts val="300"/>
              </a:spcBef>
              <a:buFont typeface="Arial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A2B process mainly judged positive by members and outsiders</a:t>
            </a:r>
          </a:p>
          <a:p>
            <a:pPr marL="342900" indent="-342900">
              <a:spcBef>
                <a:spcPts val="300"/>
              </a:spcBef>
              <a:buFont typeface="Arial" pitchFamily="34" charset="0"/>
              <a:buChar char="•"/>
            </a:pPr>
            <a:r>
              <a:rPr lang="en-GB" sz="1900" dirty="0" err="1">
                <a:solidFill>
                  <a:schemeClr val="tx1"/>
                </a:solidFill>
              </a:rPr>
              <a:t>BfS’s</a:t>
            </a:r>
            <a:r>
              <a:rPr lang="en-GB" sz="1900" dirty="0">
                <a:solidFill>
                  <a:schemeClr val="tx1"/>
                </a:solidFill>
              </a:rPr>
              <a:t> choice of retrieval as preferred option supported positive perception </a:t>
            </a:r>
            <a:r>
              <a:rPr lang="en-GB" sz="1900" dirty="0">
                <a:solidFill>
                  <a:schemeClr val="tx1"/>
                </a:solidFill>
                <a:sym typeface="Wingdings" pitchFamily="2" charset="2"/>
              </a:rPr>
              <a:t> common interest of the operator, the region and politics at an early stage</a:t>
            </a:r>
          </a:p>
          <a:p>
            <a:pPr marL="342900" indent="-342900">
              <a:spcBef>
                <a:spcPts val="300"/>
              </a:spcBef>
              <a:buFont typeface="Arial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Potentially different development if agreement on main goal was not given</a:t>
            </a:r>
          </a:p>
          <a:p>
            <a:pPr marL="342900" indent="-342900">
              <a:spcBef>
                <a:spcPts val="300"/>
              </a:spcBef>
              <a:buFont typeface="Arial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In so far experience not easily to be transferred e.g. to a siting process with conflicting interests</a:t>
            </a:r>
          </a:p>
          <a:p>
            <a:pPr marL="342900" indent="-342900">
              <a:spcBef>
                <a:spcPts val="300"/>
              </a:spcBef>
              <a:buFont typeface="Arial" pitchFamily="34" charset="0"/>
              <a:buChar char="•"/>
            </a:pPr>
            <a:r>
              <a:rPr lang="en-GB" sz="1900" dirty="0">
                <a:solidFill>
                  <a:schemeClr val="tx1"/>
                </a:solidFill>
              </a:rPr>
              <a:t>However, valuable experience on implementation of voluntary participation measures</a:t>
            </a:r>
          </a:p>
          <a:p>
            <a:r>
              <a:rPr lang="en-GB" sz="2000" dirty="0" smtClean="0">
                <a:solidFill>
                  <a:schemeClr val="accent6"/>
                </a:solidFill>
              </a:rPr>
              <a:t>The </a:t>
            </a:r>
            <a:r>
              <a:rPr lang="en-GB" sz="2000" dirty="0" err="1" smtClean="0">
                <a:solidFill>
                  <a:schemeClr val="accent6"/>
                </a:solidFill>
              </a:rPr>
              <a:t>Asse</a:t>
            </a:r>
            <a:r>
              <a:rPr lang="en-GB" sz="2000" dirty="0" smtClean="0">
                <a:solidFill>
                  <a:schemeClr val="accent6"/>
                </a:solidFill>
              </a:rPr>
              <a:t> participation process has been worked out as a case study for a public participation tool box in the </a:t>
            </a:r>
            <a:r>
              <a:rPr lang="en-GB" sz="2000" b="1" dirty="0" smtClean="0">
                <a:solidFill>
                  <a:schemeClr val="accent6"/>
                </a:solidFill>
              </a:rPr>
              <a:t>EU FP 7 research project IPPA</a:t>
            </a:r>
            <a:r>
              <a:rPr lang="en-GB" sz="2000" dirty="0" smtClean="0">
                <a:solidFill>
                  <a:schemeClr val="accent6"/>
                </a:solidFill>
              </a:rPr>
              <a:t>, see under www.ippaproject.eu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</p:spTree>
    <p:extLst>
      <p:ext uri="{BB962C8B-B14F-4D97-AF65-F5344CB8AC3E}">
        <p14:creationId xmlns:p14="http://schemas.microsoft.com/office/powerpoint/2010/main" val="117129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Experience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755650" y="1340768"/>
            <a:ext cx="8064500" cy="4896544"/>
          </a:xfrm>
        </p:spPr>
        <p:txBody>
          <a:bodyPr/>
          <a:lstStyle/>
          <a:p>
            <a:r>
              <a:rPr lang="en-US" sz="2000" b="1" dirty="0" smtClean="0"/>
              <a:t>Main consequences of the </a:t>
            </a:r>
            <a:r>
              <a:rPr lang="en-US" sz="2000" b="1" dirty="0" err="1" smtClean="0"/>
              <a:t>Asse</a:t>
            </a:r>
            <a:r>
              <a:rPr lang="en-US" sz="2000" b="1" dirty="0" smtClean="0"/>
              <a:t> failure on public perception of radioactive waste disposal: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Problems </a:t>
            </a:r>
            <a:r>
              <a:rPr lang="en-US" sz="2000" dirty="0">
                <a:solidFill>
                  <a:schemeClr val="tx1"/>
                </a:solidFill>
              </a:rPr>
              <a:t>in the </a:t>
            </a:r>
            <a:r>
              <a:rPr lang="en-US" sz="2000" dirty="0" err="1">
                <a:solidFill>
                  <a:schemeClr val="tx1"/>
                </a:solidFill>
              </a:rPr>
              <a:t>Asse</a:t>
            </a:r>
            <a:r>
              <a:rPr lang="en-US" sz="2000" dirty="0">
                <a:solidFill>
                  <a:schemeClr val="tx1"/>
                </a:solidFill>
              </a:rPr>
              <a:t> repository have stirred up </a:t>
            </a:r>
            <a:r>
              <a:rPr lang="en-US" sz="2000" dirty="0" smtClean="0">
                <a:solidFill>
                  <a:schemeClr val="tx1"/>
                </a:solidFill>
              </a:rPr>
              <a:t>public </a:t>
            </a:r>
            <a:r>
              <a:rPr lang="en-US" sz="2000" dirty="0">
                <a:solidFill>
                  <a:schemeClr val="tx1"/>
                </a:solidFill>
              </a:rPr>
              <a:t>debate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594900" lvl="1" indent="-342900">
              <a:buFont typeface="Arial" pitchFamily="34" charset="0"/>
              <a:buChar char="•"/>
            </a:pPr>
            <a:r>
              <a:rPr lang="en-US" sz="1800" dirty="0" smtClean="0"/>
              <a:t>on </a:t>
            </a:r>
            <a:r>
              <a:rPr lang="en-US" sz="1800" dirty="0"/>
              <a:t>the suitability of salt </a:t>
            </a:r>
            <a:r>
              <a:rPr lang="en-US" sz="1800" dirty="0" smtClean="0"/>
              <a:t>formations and </a:t>
            </a:r>
          </a:p>
          <a:p>
            <a:pPr marL="594900" lvl="1" indent="-342900">
              <a:buFont typeface="Arial" pitchFamily="34" charset="0"/>
              <a:buChar char="•"/>
            </a:pPr>
            <a:r>
              <a:rPr lang="en-US" sz="1800" dirty="0" smtClean="0"/>
              <a:t>on the </a:t>
            </a:r>
            <a:r>
              <a:rPr lang="en-US" sz="1800" dirty="0"/>
              <a:t>concept of geological disposal in </a:t>
            </a:r>
            <a:r>
              <a:rPr lang="en-US" sz="1800" dirty="0" smtClean="0"/>
              <a:t>general</a:t>
            </a:r>
          </a:p>
          <a:p>
            <a:pPr marL="594900" lvl="1" indent="-342900">
              <a:buFont typeface="Arial" pitchFamily="34" charset="0"/>
              <a:buChar char="•"/>
            </a:pPr>
            <a:r>
              <a:rPr lang="en-US" sz="1800" dirty="0" smtClean="0"/>
              <a:t>on the question of retrievability of waste from disposal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Potential influence on the currently passed site selection procedure for high active waste repository still open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Asse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case in the context of national socio-technical challenges has been examined in the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EU FP 7 research project </a:t>
            </a:r>
            <a:r>
              <a:rPr lang="en-US" sz="2000" b="1" dirty="0" err="1" smtClean="0">
                <a:solidFill>
                  <a:schemeClr val="accent6">
                    <a:lumMod val="75000"/>
                  </a:schemeClr>
                </a:solidFill>
              </a:rPr>
              <a:t>InSOTEC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Results are documented in the report </a:t>
            </a: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Identifying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</a:rPr>
              <a:t>remaining socio-technical challenges at the national level: </a:t>
            </a:r>
            <a:r>
              <a:rPr lang="en-US" sz="2000" b="1" i="1" dirty="0" smtClean="0">
                <a:solidFill>
                  <a:schemeClr val="accent6">
                    <a:lumMod val="75000"/>
                  </a:schemeClr>
                </a:solidFill>
              </a:rPr>
              <a:t>Germany</a:t>
            </a:r>
            <a:r>
              <a:rPr lang="de-DE" sz="2000" i="1" dirty="0" smtClean="0">
                <a:solidFill>
                  <a:schemeClr val="accent6">
                    <a:lumMod val="75000"/>
                  </a:schemeClr>
                </a:solidFill>
              </a:rPr>
              <a:t>“, </a:t>
            </a:r>
            <a:br>
              <a:rPr lang="de-DE" sz="20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2000" dirty="0" err="1" smtClean="0">
                <a:solidFill>
                  <a:schemeClr val="accent6">
                    <a:lumMod val="75000"/>
                  </a:schemeClr>
                </a:solidFill>
              </a:rPr>
              <a:t>available</a:t>
            </a:r>
            <a:r>
              <a:rPr lang="de-DE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2000" dirty="0" err="1" smtClean="0">
                <a:solidFill>
                  <a:schemeClr val="accent6">
                    <a:lumMod val="75000"/>
                  </a:schemeClr>
                </a:solidFill>
              </a:rPr>
              <a:t>under</a:t>
            </a:r>
            <a:r>
              <a:rPr lang="de-DE" sz="2000" dirty="0" smtClean="0">
                <a:solidFill>
                  <a:schemeClr val="accent6">
                    <a:lumMod val="75000"/>
                  </a:schemeClr>
                </a:solidFill>
              </a:rPr>
              <a:t>  www.insotec.eu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</p:spTree>
    <p:extLst>
      <p:ext uri="{BB962C8B-B14F-4D97-AF65-F5344CB8AC3E}">
        <p14:creationId xmlns:p14="http://schemas.microsoft.com/office/powerpoint/2010/main" val="45042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dectails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55650" y="1484313"/>
            <a:ext cx="3887786" cy="3745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 anchorCtr="0"/>
          <a:lstStyle/>
          <a:p>
            <a:pPr>
              <a:spcAft>
                <a:spcPts val="1200"/>
              </a:spcAft>
            </a:pPr>
            <a:r>
              <a:rPr lang="de-DE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Anne Minhans</a:t>
            </a:r>
            <a:br>
              <a:rPr lang="de-DE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endParaRPr lang="de-DE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</a:pPr>
            <a:r>
              <a:rPr lang="de-DE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Öko-Institut e.V.</a:t>
            </a:r>
          </a:p>
          <a:p>
            <a:r>
              <a:rPr lang="de-DE" dirty="0">
                <a:solidFill>
                  <a:schemeClr val="tx1"/>
                </a:solidFill>
              </a:rPr>
              <a:t>Geschäftsstelle Darmstadt</a:t>
            </a:r>
          </a:p>
          <a:p>
            <a:r>
              <a:rPr lang="de-DE" dirty="0">
                <a:solidFill>
                  <a:schemeClr val="tx1"/>
                </a:solidFill>
              </a:rPr>
              <a:t>Rheinstr. 95</a:t>
            </a:r>
          </a:p>
          <a:p>
            <a:pPr>
              <a:spcAft>
                <a:spcPts val="1200"/>
              </a:spcAft>
            </a:pPr>
            <a:r>
              <a:rPr lang="de-DE" dirty="0">
                <a:solidFill>
                  <a:schemeClr val="tx1"/>
                </a:solidFill>
              </a:rPr>
              <a:t>D-64289 Darmstadt</a:t>
            </a:r>
          </a:p>
          <a:p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Telefon: </a:t>
            </a:r>
            <a:r>
              <a:rPr lang="la-Latn" dirty="0">
                <a:solidFill>
                  <a:schemeClr val="tx1"/>
                </a:solidFill>
              </a:rPr>
              <a:t>+49</a:t>
            </a:r>
            <a:r>
              <a:rPr lang="de-DE" dirty="0">
                <a:solidFill>
                  <a:schemeClr val="tx1"/>
                </a:solidFill>
              </a:rPr>
              <a:t> 6151</a:t>
            </a:r>
            <a:r>
              <a:rPr lang="la-Latn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8191-150</a:t>
            </a:r>
          </a:p>
          <a:p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E-Mail:</a:t>
            </a:r>
            <a:r>
              <a:rPr lang="de-DE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a.minhans@oeko.de</a:t>
            </a:r>
          </a:p>
        </p:txBody>
      </p:sp>
    </p:spTree>
    <p:extLst>
      <p:ext uri="{BB962C8B-B14F-4D97-AF65-F5344CB8AC3E}">
        <p14:creationId xmlns:p14="http://schemas.microsoft.com/office/powerpoint/2010/main" val="361266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Geographical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  <p:pic>
        <p:nvPicPr>
          <p:cNvPr id="13" name="Picture 4" descr="Lk-Wolfenbüttel in Deutschl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486" y="1773238"/>
            <a:ext cx="3687762" cy="4365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5204048" y="2636838"/>
            <a:ext cx="1511300" cy="576262"/>
          </a:xfrm>
          <a:prstGeom prst="wedgeRectCallout">
            <a:avLst>
              <a:gd name="adj1" fmla="val -61134"/>
              <a:gd name="adj2" fmla="val 8223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GB" sz="1600" dirty="0">
                <a:solidFill>
                  <a:srgbClr val="CC0000"/>
                </a:solidFill>
              </a:rPr>
              <a:t>Council of </a:t>
            </a:r>
            <a:r>
              <a:rPr lang="en-GB" sz="1600" dirty="0" err="1">
                <a:solidFill>
                  <a:srgbClr val="CC0000"/>
                </a:solidFill>
              </a:rPr>
              <a:t>Wolfenbüttel</a:t>
            </a:r>
            <a:endParaRPr lang="en-GB" sz="1600" dirty="0">
              <a:solidFill>
                <a:srgbClr val="CC0000"/>
              </a:solidFill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483768" y="1608983"/>
            <a:ext cx="1511300" cy="359568"/>
          </a:xfrm>
          <a:prstGeom prst="wedgeRectCallout">
            <a:avLst>
              <a:gd name="adj1" fmla="val 43778"/>
              <a:gd name="adj2" fmla="val 24828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GB" sz="1600" dirty="0" smtClean="0">
                <a:solidFill>
                  <a:srgbClr val="CC0000"/>
                </a:solidFill>
              </a:rPr>
              <a:t>Lower Saxony</a:t>
            </a:r>
            <a:endParaRPr lang="en-GB" sz="16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83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Geographical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ICEM│Kallenbach-Herbert│Brussels│11.09.2013</a:t>
            </a:r>
          </a:p>
        </p:txBody>
      </p:sp>
      <p:grpSp>
        <p:nvGrpSpPr>
          <p:cNvPr id="22" name="Group 16"/>
          <p:cNvGrpSpPr>
            <a:grpSpLocks/>
          </p:cNvGrpSpPr>
          <p:nvPr/>
        </p:nvGrpSpPr>
        <p:grpSpPr bwMode="auto">
          <a:xfrm>
            <a:off x="531813" y="1321512"/>
            <a:ext cx="8223250" cy="4536504"/>
            <a:chOff x="340" y="572"/>
            <a:chExt cx="5216" cy="3656"/>
          </a:xfrm>
        </p:grpSpPr>
        <p:pic>
          <p:nvPicPr>
            <p:cNvPr id="23" name="Picture 4" descr="politische-Grenzen_LK-Wolfenbütte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572"/>
              <a:ext cx="5171" cy="3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24" name="Group 15"/>
            <p:cNvGrpSpPr>
              <a:grpSpLocks/>
            </p:cNvGrpSpPr>
            <p:nvPr/>
          </p:nvGrpSpPr>
          <p:grpSpPr bwMode="auto">
            <a:xfrm>
              <a:off x="2245" y="1117"/>
              <a:ext cx="3311" cy="2358"/>
              <a:chOff x="2245" y="1117"/>
              <a:chExt cx="3311" cy="2358"/>
            </a:xfrm>
          </p:grpSpPr>
          <p:sp>
            <p:nvSpPr>
              <p:cNvPr id="25" name="Oval 5"/>
              <p:cNvSpPr>
                <a:spLocks noChangeArrowheads="1"/>
              </p:cNvSpPr>
              <p:nvPr/>
            </p:nvSpPr>
            <p:spPr bwMode="auto">
              <a:xfrm>
                <a:off x="3606" y="2319"/>
                <a:ext cx="113" cy="113"/>
              </a:xfrm>
              <a:prstGeom prst="ellipse">
                <a:avLst/>
              </a:prstGeom>
              <a:noFill/>
              <a:ln w="15875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6" name="Line 7"/>
              <p:cNvSpPr>
                <a:spLocks noChangeShapeType="1"/>
              </p:cNvSpPr>
              <p:nvPr/>
            </p:nvSpPr>
            <p:spPr bwMode="auto">
              <a:xfrm flipH="1">
                <a:off x="3696" y="1525"/>
                <a:ext cx="953" cy="81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 type="triangle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4649" y="1389"/>
                <a:ext cx="907" cy="18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de-DE" sz="1400" b="1" dirty="0">
                    <a:solidFill>
                      <a:srgbClr val="CC0000"/>
                    </a:solidFill>
                  </a:rPr>
                  <a:t>Asse </a:t>
                </a:r>
                <a:r>
                  <a:rPr lang="de-DE" sz="1400" b="1" dirty="0" err="1">
                    <a:solidFill>
                      <a:srgbClr val="CC0000"/>
                    </a:solidFill>
                  </a:rPr>
                  <a:t>repository</a:t>
                </a:r>
                <a:endParaRPr lang="de-DE" sz="1400" b="1" dirty="0">
                  <a:solidFill>
                    <a:srgbClr val="CC0000"/>
                  </a:solidFill>
                </a:endParaRPr>
              </a:p>
            </p:txBody>
          </p:sp>
          <p:sp>
            <p:nvSpPr>
              <p:cNvPr id="28" name="Rectangle 9"/>
              <p:cNvSpPr>
                <a:spLocks noChangeArrowheads="1"/>
              </p:cNvSpPr>
              <p:nvPr/>
            </p:nvSpPr>
            <p:spPr bwMode="auto">
              <a:xfrm>
                <a:off x="2245" y="1117"/>
                <a:ext cx="998" cy="318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de-DE" sz="1400" b="1"/>
                  <a:t>Joint Community</a:t>
                </a:r>
              </a:p>
              <a:p>
                <a:pPr algn="ctr">
                  <a:defRPr/>
                </a:pPr>
                <a:r>
                  <a:rPr lang="de-DE" sz="1400" b="1"/>
                  <a:t>Sickte</a:t>
                </a:r>
              </a:p>
            </p:txBody>
          </p:sp>
          <p:sp>
            <p:nvSpPr>
              <p:cNvPr id="29" name="Rectangle 10"/>
              <p:cNvSpPr>
                <a:spLocks noChangeArrowheads="1"/>
              </p:cNvSpPr>
              <p:nvPr/>
            </p:nvSpPr>
            <p:spPr bwMode="auto">
              <a:xfrm>
                <a:off x="4468" y="2750"/>
                <a:ext cx="1043" cy="31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de-DE" sz="1400" b="1"/>
                  <a:t>Joint Community</a:t>
                </a:r>
              </a:p>
              <a:p>
                <a:pPr algn="ctr">
                  <a:defRPr/>
                </a:pPr>
                <a:r>
                  <a:rPr lang="de-DE" sz="1400" b="1"/>
                  <a:t>Schöppenstedt</a:t>
                </a:r>
              </a:p>
            </p:txBody>
          </p:sp>
          <p:sp>
            <p:nvSpPr>
              <p:cNvPr id="30" name="Rectangle 11"/>
              <p:cNvSpPr>
                <a:spLocks noChangeArrowheads="1"/>
              </p:cNvSpPr>
              <p:nvPr/>
            </p:nvSpPr>
            <p:spPr bwMode="auto">
              <a:xfrm>
                <a:off x="3560" y="3158"/>
                <a:ext cx="953" cy="31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de-DE" sz="1400" b="1"/>
                  <a:t>Joint Community</a:t>
                </a:r>
              </a:p>
              <a:p>
                <a:pPr algn="ctr">
                  <a:defRPr/>
                </a:pPr>
                <a:r>
                  <a:rPr lang="de-DE" sz="1400" b="1"/>
                  <a:t>Asse</a:t>
                </a:r>
              </a:p>
            </p:txBody>
          </p:sp>
          <p:sp>
            <p:nvSpPr>
              <p:cNvPr id="31" name="Line 12"/>
              <p:cNvSpPr>
                <a:spLocks noChangeShapeType="1"/>
              </p:cNvSpPr>
              <p:nvPr/>
            </p:nvSpPr>
            <p:spPr bwMode="auto">
              <a:xfrm>
                <a:off x="3198" y="1344"/>
                <a:ext cx="18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2" name="Line 13"/>
              <p:cNvSpPr>
                <a:spLocks noChangeShapeType="1"/>
              </p:cNvSpPr>
              <p:nvPr/>
            </p:nvSpPr>
            <p:spPr bwMode="auto">
              <a:xfrm>
                <a:off x="4377" y="2704"/>
                <a:ext cx="13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3" name="Line 14"/>
              <p:cNvSpPr>
                <a:spLocks noChangeShapeType="1"/>
              </p:cNvSpPr>
              <p:nvPr/>
            </p:nvSpPr>
            <p:spPr bwMode="auto">
              <a:xfrm>
                <a:off x="3787" y="3022"/>
                <a:ext cx="91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285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Geological </a:t>
            </a:r>
            <a:r>
              <a:rPr lang="de-DE" dirty="0" err="1" smtClean="0"/>
              <a:t>situation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403" y="1132201"/>
            <a:ext cx="4126021" cy="572579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Ellipse 1"/>
          <p:cNvSpPr>
            <a:spLocks noChangeArrowheads="1"/>
          </p:cNvSpPr>
          <p:nvPr/>
        </p:nvSpPr>
        <p:spPr bwMode="auto">
          <a:xfrm>
            <a:off x="4785950" y="2663499"/>
            <a:ext cx="361950" cy="360363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Ellipse 15"/>
          <p:cNvSpPr>
            <a:spLocks noChangeArrowheads="1"/>
          </p:cNvSpPr>
          <p:nvPr/>
        </p:nvSpPr>
        <p:spPr bwMode="auto">
          <a:xfrm>
            <a:off x="4785950" y="4163687"/>
            <a:ext cx="361950" cy="360362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16"/>
          <p:cNvSpPr>
            <a:spLocks noChangeArrowheads="1"/>
          </p:cNvSpPr>
          <p:nvPr/>
        </p:nvSpPr>
        <p:spPr bwMode="auto">
          <a:xfrm>
            <a:off x="4776425" y="5616249"/>
            <a:ext cx="360363" cy="360363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822463" y="2663499"/>
            <a:ext cx="3673475" cy="36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2563" indent="-1825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63525" indent="-263525">
              <a:spcBef>
                <a:spcPct val="20000"/>
              </a:spcBef>
              <a:buFontTx/>
              <a:buAutoNum type="arabicPeriod"/>
              <a:defRPr/>
            </a:pPr>
            <a:r>
              <a:rPr lang="de-DE" sz="1800" dirty="0" smtClean="0">
                <a:latin typeface="Arial" charset="0"/>
              </a:rPr>
              <a:t>MAW </a:t>
            </a:r>
            <a:r>
              <a:rPr lang="de-DE" sz="1800" dirty="0" err="1" smtClean="0">
                <a:latin typeface="Arial" charset="0"/>
              </a:rPr>
              <a:t>chamber</a:t>
            </a:r>
            <a:r>
              <a:rPr lang="de-DE" sz="1800" dirty="0" smtClean="0">
                <a:latin typeface="Arial" charset="0"/>
              </a:rPr>
              <a:t>: </a:t>
            </a:r>
            <a:br>
              <a:rPr lang="de-DE" sz="1800" dirty="0" smtClean="0">
                <a:latin typeface="Arial" charset="0"/>
              </a:rPr>
            </a:br>
            <a:r>
              <a:rPr lang="de-DE" sz="1800" dirty="0" smtClean="0">
                <a:latin typeface="Arial" charset="0"/>
              </a:rPr>
              <a:t>1 </a:t>
            </a:r>
            <a:r>
              <a:rPr lang="de-DE" sz="1800" dirty="0" err="1" smtClean="0">
                <a:latin typeface="Arial" charset="0"/>
              </a:rPr>
              <a:t>chamber</a:t>
            </a:r>
            <a:r>
              <a:rPr lang="de-DE" sz="1800" dirty="0" smtClean="0">
                <a:latin typeface="Arial" charset="0"/>
              </a:rPr>
              <a:t> 511 m </a:t>
            </a:r>
            <a:r>
              <a:rPr lang="de-DE" sz="1800" dirty="0" err="1" smtClean="0">
                <a:latin typeface="Arial" charset="0"/>
              </a:rPr>
              <a:t>level</a:t>
            </a:r>
            <a:r>
              <a:rPr lang="de-DE" sz="1800" dirty="0" smtClean="0">
                <a:latin typeface="Arial" charset="0"/>
              </a:rPr>
              <a:t/>
            </a:r>
            <a:br>
              <a:rPr lang="de-DE" sz="1800" dirty="0" smtClean="0">
                <a:latin typeface="Arial" charset="0"/>
              </a:rPr>
            </a:br>
            <a:r>
              <a:rPr lang="de-DE" sz="1800" dirty="0" smtClean="0">
                <a:latin typeface="Arial" charset="0"/>
              </a:rPr>
              <a:t>1293 </a:t>
            </a:r>
            <a:r>
              <a:rPr lang="de-DE" sz="1800" dirty="0" err="1" smtClean="0">
                <a:latin typeface="Arial" charset="0"/>
              </a:rPr>
              <a:t>barrels</a:t>
            </a:r>
            <a:r>
              <a:rPr lang="de-DE" sz="1800" dirty="0" smtClean="0">
                <a:latin typeface="Arial" charset="0"/>
              </a:rPr>
              <a:t> intermediate </a:t>
            </a:r>
            <a:r>
              <a:rPr lang="de-DE" sz="1800" dirty="0" err="1" smtClean="0">
                <a:latin typeface="Arial" charset="0"/>
              </a:rPr>
              <a:t>active</a:t>
            </a:r>
            <a:r>
              <a:rPr lang="de-DE" sz="1800" dirty="0" smtClean="0">
                <a:latin typeface="Arial" charset="0"/>
              </a:rPr>
              <a:t> </a:t>
            </a:r>
            <a:r>
              <a:rPr lang="de-DE" sz="1800" dirty="0" err="1" smtClean="0">
                <a:latin typeface="Arial" charset="0"/>
              </a:rPr>
              <a:t>waste</a:t>
            </a:r>
            <a:endParaRPr lang="de-DE" sz="1800" dirty="0" smtClean="0">
              <a:latin typeface="Arial" charset="0"/>
            </a:endParaRPr>
          </a:p>
          <a:p>
            <a:pPr marL="263525" indent="-263525">
              <a:spcBef>
                <a:spcPct val="20000"/>
              </a:spcBef>
              <a:buFontTx/>
              <a:buAutoNum type="arabicPeriod"/>
              <a:defRPr/>
            </a:pPr>
            <a:endParaRPr lang="de-DE" sz="1800" dirty="0" smtClean="0">
              <a:latin typeface="Arial" charset="0"/>
            </a:endParaRPr>
          </a:p>
          <a:p>
            <a:pPr marL="263525" indent="-263525">
              <a:spcBef>
                <a:spcPct val="20000"/>
              </a:spcBef>
              <a:buFontTx/>
              <a:buAutoNum type="arabicPeriod" startAt="2"/>
              <a:defRPr/>
            </a:pPr>
            <a:r>
              <a:rPr lang="de-DE" sz="1800" dirty="0" smtClean="0">
                <a:latin typeface="Arial" charset="0"/>
              </a:rPr>
              <a:t>LAW </a:t>
            </a:r>
            <a:r>
              <a:rPr lang="de-DE" sz="1800" dirty="0" err="1" smtClean="0">
                <a:latin typeface="Arial" charset="0"/>
              </a:rPr>
              <a:t>chambers</a:t>
            </a:r>
            <a:r>
              <a:rPr lang="de-DE" sz="1800" dirty="0" smtClean="0">
                <a:latin typeface="Arial" charset="0"/>
              </a:rPr>
              <a:t>: </a:t>
            </a:r>
            <a:br>
              <a:rPr lang="de-DE" sz="1800" dirty="0" smtClean="0">
                <a:latin typeface="Arial" charset="0"/>
              </a:rPr>
            </a:br>
            <a:r>
              <a:rPr lang="de-DE" sz="1800" dirty="0" smtClean="0">
                <a:latin typeface="Arial" charset="0"/>
              </a:rPr>
              <a:t>1 </a:t>
            </a:r>
            <a:r>
              <a:rPr lang="de-DE" sz="1800" dirty="0" err="1" smtClean="0">
                <a:latin typeface="Arial" charset="0"/>
              </a:rPr>
              <a:t>chamber</a:t>
            </a:r>
            <a:r>
              <a:rPr lang="de-DE" sz="1800" dirty="0" smtClean="0">
                <a:latin typeface="Arial" charset="0"/>
              </a:rPr>
              <a:t> 725 m </a:t>
            </a:r>
            <a:r>
              <a:rPr lang="de-DE" sz="1800" dirty="0" err="1" smtClean="0">
                <a:latin typeface="Arial" charset="0"/>
              </a:rPr>
              <a:t>level</a:t>
            </a:r>
            <a:r>
              <a:rPr lang="de-DE" sz="1800" dirty="0" smtClean="0">
                <a:latin typeface="Arial" charset="0"/>
              </a:rPr>
              <a:t/>
            </a:r>
            <a:br>
              <a:rPr lang="de-DE" sz="1800" dirty="0" smtClean="0">
                <a:latin typeface="Arial" charset="0"/>
              </a:rPr>
            </a:br>
            <a:r>
              <a:rPr lang="de-DE" sz="1800" dirty="0" smtClean="0">
                <a:latin typeface="Arial" charset="0"/>
              </a:rPr>
              <a:t>11 </a:t>
            </a:r>
            <a:r>
              <a:rPr lang="de-DE" sz="1800" dirty="0" err="1" smtClean="0">
                <a:latin typeface="Arial" charset="0"/>
              </a:rPr>
              <a:t>chambers</a:t>
            </a:r>
            <a:r>
              <a:rPr lang="de-DE" sz="1800" dirty="0" smtClean="0">
                <a:latin typeface="Arial" charset="0"/>
              </a:rPr>
              <a:t> 750 m </a:t>
            </a:r>
            <a:r>
              <a:rPr lang="de-DE" sz="1800" dirty="0" err="1" smtClean="0">
                <a:latin typeface="Arial" charset="0"/>
              </a:rPr>
              <a:t>level</a:t>
            </a:r>
            <a:r>
              <a:rPr lang="de-DE" sz="1800" dirty="0" smtClean="0">
                <a:latin typeface="Arial" charset="0"/>
              </a:rPr>
              <a:t/>
            </a:r>
            <a:br>
              <a:rPr lang="de-DE" sz="1800" dirty="0" smtClean="0">
                <a:latin typeface="Arial" charset="0"/>
              </a:rPr>
            </a:br>
            <a:r>
              <a:rPr lang="de-DE" sz="1800" dirty="0" smtClean="0">
                <a:latin typeface="Arial" charset="0"/>
              </a:rPr>
              <a:t>124.494 </a:t>
            </a:r>
            <a:r>
              <a:rPr lang="de-DE" sz="1800" dirty="0" err="1" smtClean="0">
                <a:latin typeface="Arial" charset="0"/>
              </a:rPr>
              <a:t>barrels</a:t>
            </a:r>
            <a:r>
              <a:rPr lang="de-DE" sz="1800" dirty="0" smtClean="0">
                <a:latin typeface="Arial" charset="0"/>
              </a:rPr>
              <a:t> </a:t>
            </a:r>
            <a:r>
              <a:rPr lang="de-DE" sz="1800" dirty="0" err="1" smtClean="0">
                <a:latin typeface="Arial" charset="0"/>
              </a:rPr>
              <a:t>low</a:t>
            </a:r>
            <a:r>
              <a:rPr lang="de-DE" sz="1800" dirty="0" smtClean="0">
                <a:latin typeface="Arial" charset="0"/>
              </a:rPr>
              <a:t>-level </a:t>
            </a:r>
            <a:r>
              <a:rPr lang="de-DE" sz="1800" dirty="0" err="1" smtClean="0">
                <a:latin typeface="Arial" charset="0"/>
              </a:rPr>
              <a:t>waste</a:t>
            </a:r>
            <a:endParaRPr lang="de-DE" sz="1800" dirty="0" smtClean="0">
              <a:latin typeface="Arial" charset="0"/>
            </a:endParaRPr>
          </a:p>
          <a:p>
            <a:pPr marL="263525" indent="-263525">
              <a:spcBef>
                <a:spcPct val="20000"/>
              </a:spcBef>
              <a:buFontTx/>
              <a:buAutoNum type="arabicPeriod" startAt="2"/>
              <a:defRPr/>
            </a:pPr>
            <a:endParaRPr lang="de-DE" sz="1800" dirty="0" smtClean="0">
              <a:latin typeface="Arial" charset="0"/>
            </a:endParaRPr>
          </a:p>
          <a:p>
            <a:pPr marL="263525" indent="-263525">
              <a:spcBef>
                <a:spcPct val="20000"/>
              </a:spcBef>
              <a:buFontTx/>
              <a:buAutoNum type="arabicPeriod" startAt="3"/>
              <a:defRPr/>
            </a:pPr>
            <a:r>
              <a:rPr lang="de-DE" sz="1800" dirty="0" err="1" smtClean="0">
                <a:latin typeface="Arial" charset="0"/>
              </a:rPr>
              <a:t>brine</a:t>
            </a:r>
            <a:r>
              <a:rPr lang="de-DE" sz="1800" dirty="0" smtClean="0">
                <a:latin typeface="Arial" charset="0"/>
              </a:rPr>
              <a:t> </a:t>
            </a:r>
            <a:r>
              <a:rPr lang="de-DE" sz="1800" dirty="0" err="1" smtClean="0">
                <a:latin typeface="Arial" charset="0"/>
              </a:rPr>
              <a:t>inflow</a:t>
            </a:r>
            <a:r>
              <a:rPr lang="de-DE" sz="1800" dirty="0" smtClean="0">
                <a:latin typeface="Arial" charset="0"/>
              </a:rPr>
              <a:t> </a:t>
            </a:r>
            <a:r>
              <a:rPr lang="de-DE" sz="1800" dirty="0" err="1" smtClean="0">
                <a:latin typeface="Arial" charset="0"/>
              </a:rPr>
              <a:t>from</a:t>
            </a:r>
            <a:r>
              <a:rPr lang="de-DE" sz="1800" dirty="0" smtClean="0">
                <a:latin typeface="Arial" charset="0"/>
              </a:rPr>
              <a:t> </a:t>
            </a:r>
            <a:r>
              <a:rPr lang="de-DE" sz="1800" dirty="0" err="1" smtClean="0">
                <a:latin typeface="Arial" charset="0"/>
              </a:rPr>
              <a:t>overlying</a:t>
            </a:r>
            <a:r>
              <a:rPr lang="de-DE" sz="1800" dirty="0" smtClean="0">
                <a:latin typeface="Arial" charset="0"/>
              </a:rPr>
              <a:t> rock</a:t>
            </a:r>
          </a:p>
          <a:p>
            <a:pPr marL="274637" lvl="1">
              <a:spcBef>
                <a:spcPct val="20000"/>
              </a:spcBef>
              <a:defRPr/>
            </a:pPr>
            <a:r>
              <a:rPr lang="de-DE" sz="1800" dirty="0" smtClean="0">
                <a:latin typeface="Arial" charset="0"/>
              </a:rPr>
              <a:t>(</a:t>
            </a:r>
            <a:r>
              <a:rPr lang="de-DE" sz="1800" dirty="0" err="1" smtClean="0">
                <a:latin typeface="Arial" charset="0"/>
              </a:rPr>
              <a:t>about</a:t>
            </a:r>
            <a:r>
              <a:rPr lang="de-DE" sz="1800" dirty="0" smtClean="0">
                <a:latin typeface="Arial" charset="0"/>
              </a:rPr>
              <a:t> 12 m³/</a:t>
            </a:r>
            <a:r>
              <a:rPr lang="de-DE" sz="1800" dirty="0" err="1" smtClean="0">
                <a:latin typeface="Arial" charset="0"/>
              </a:rPr>
              <a:t>day</a:t>
            </a:r>
            <a:r>
              <a:rPr lang="de-DE" sz="1800" dirty="0" smtClean="0">
                <a:latin typeface="Arial" charset="0"/>
              </a:rPr>
              <a:t> </a:t>
            </a:r>
            <a:r>
              <a:rPr lang="de-DE" sz="1800" dirty="0" err="1" smtClean="0">
                <a:latin typeface="Arial" charset="0"/>
              </a:rPr>
              <a:t>since</a:t>
            </a:r>
            <a:r>
              <a:rPr lang="de-DE" sz="1800" dirty="0" smtClean="0">
                <a:latin typeface="Arial" charset="0"/>
              </a:rPr>
              <a:t> 1988)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785950" y="1248180"/>
            <a:ext cx="4020591" cy="10081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52000" indent="-252000">
              <a:buClr>
                <a:schemeClr val="accent1"/>
              </a:buClr>
              <a:buSzPct val="80000"/>
              <a:buFont typeface="Arial" pitchFamily="34" charset="0"/>
              <a:buChar char="●"/>
            </a:pPr>
            <a:r>
              <a:rPr lang="de-DE" sz="2000" dirty="0" smtClean="0"/>
              <a:t>Zechstein </a:t>
            </a:r>
            <a:r>
              <a:rPr lang="de-DE" sz="2000" dirty="0" err="1" smtClean="0"/>
              <a:t>salt</a:t>
            </a:r>
            <a:r>
              <a:rPr lang="de-DE" sz="2000" dirty="0" smtClean="0"/>
              <a:t> </a:t>
            </a:r>
            <a:r>
              <a:rPr lang="de-DE" sz="2000" dirty="0" err="1" smtClean="0"/>
              <a:t>dome</a:t>
            </a:r>
            <a:endParaRPr lang="de-DE" sz="2000" dirty="0" smtClean="0"/>
          </a:p>
          <a:p>
            <a:pPr marL="252000" indent="-252000">
              <a:buClr>
                <a:schemeClr val="accent1"/>
              </a:buClr>
              <a:buSzPct val="80000"/>
              <a:buFont typeface="Arial" pitchFamily="34" charset="0"/>
              <a:buChar char="●"/>
            </a:pPr>
            <a:r>
              <a:rPr lang="de-DE" sz="2000" dirty="0" err="1" smtClean="0"/>
              <a:t>From</a:t>
            </a:r>
            <a:r>
              <a:rPr lang="de-DE" sz="2000" dirty="0" smtClean="0"/>
              <a:t> 1909 </a:t>
            </a:r>
            <a:r>
              <a:rPr lang="de-DE" sz="2000" dirty="0" err="1" smtClean="0"/>
              <a:t>till</a:t>
            </a:r>
            <a:r>
              <a:rPr lang="de-DE" sz="2000" dirty="0" smtClean="0"/>
              <a:t> 1964 </a:t>
            </a:r>
            <a:r>
              <a:rPr lang="de-DE" sz="2000" dirty="0" err="1" smtClean="0"/>
              <a:t>salt</a:t>
            </a:r>
            <a:r>
              <a:rPr lang="de-DE" sz="2000" dirty="0" smtClean="0"/>
              <a:t> </a:t>
            </a:r>
            <a:r>
              <a:rPr lang="de-DE" sz="2000" dirty="0" err="1" smtClean="0"/>
              <a:t>mine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potash</a:t>
            </a:r>
            <a:r>
              <a:rPr lang="de-DE" sz="2000" dirty="0" smtClean="0"/>
              <a:t> </a:t>
            </a:r>
            <a:r>
              <a:rPr lang="de-DE" sz="2000" dirty="0" err="1" smtClean="0"/>
              <a:t>salt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rock </a:t>
            </a:r>
            <a:r>
              <a:rPr lang="de-DE" sz="2000" dirty="0" err="1" smtClean="0"/>
              <a:t>salt</a:t>
            </a:r>
            <a:endParaRPr lang="en-GB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295423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Waste</a:t>
            </a:r>
            <a:r>
              <a:rPr lang="de-DE" dirty="0" smtClean="0"/>
              <a:t> </a:t>
            </a:r>
            <a:r>
              <a:rPr lang="de-DE" dirty="0" err="1" smtClean="0"/>
              <a:t>disposal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safety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de-DE" dirty="0" smtClean="0"/>
              <a:t>Photo on top: </a:t>
            </a:r>
            <a:r>
              <a:rPr lang="de-DE" dirty="0"/>
              <a:t>Gesellschaft für Strahlenforschung (</a:t>
            </a:r>
            <a:r>
              <a:rPr lang="de-DE" dirty="0" smtClean="0"/>
              <a:t>GSF</a:t>
            </a:r>
            <a:r>
              <a:rPr lang="de-DE" dirty="0" smtClean="0"/>
              <a:t>)</a:t>
            </a:r>
          </a:p>
          <a:p>
            <a:r>
              <a:rPr lang="de-DE" dirty="0" smtClean="0"/>
              <a:t>Photos down: Öko-Institut e.V.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SITEX│Minhans│Senec│16.09.2013</a:t>
            </a:r>
            <a:endParaRPr lang="de-DE" dirty="0"/>
          </a:p>
        </p:txBody>
      </p:sp>
      <p:pic>
        <p:nvPicPr>
          <p:cNvPr id="6" name="Picture 2" descr="C:\Users\b.kallenbach\Documents\N&amp;A\Vorträge+Veranstaltungen\Endlagerung\Aarhus Round Table_Brussels 12-2012\Asse-Sturzversat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54" y="1225088"/>
            <a:ext cx="3770158" cy="250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327997" y="1268760"/>
            <a:ext cx="3384550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2000" dirty="0"/>
              <a:t>Waste disposal from 1967 – 1978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2000" dirty="0"/>
              <a:t>Nominally for research purposes</a:t>
            </a:r>
          </a:p>
          <a:p>
            <a:pPr marL="263525">
              <a:defRPr/>
            </a:pPr>
            <a:r>
              <a:rPr lang="en-GB" sz="2000" dirty="0"/>
              <a:t>but: no intention of waste retrieval 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07454" y="3740343"/>
            <a:ext cx="4788682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/>
              <a:t>Safety problems: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/>
              <a:t>brine inflow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/>
              <a:t>instability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/>
              <a:t>danger of flooding and </a:t>
            </a:r>
            <a:r>
              <a:rPr lang="en-GB" dirty="0" smtClean="0"/>
              <a:t>collapse</a:t>
            </a:r>
          </a:p>
          <a:p>
            <a:pPr>
              <a:defRPr/>
            </a:pPr>
            <a:r>
              <a:rPr lang="en-GB" dirty="0" smtClean="0"/>
              <a:t>	due </a:t>
            </a:r>
            <a:r>
              <a:rPr lang="en-GB" dirty="0"/>
              <a:t>to salt dissolution</a:t>
            </a:r>
          </a:p>
          <a:p>
            <a:pPr marL="3406775" indent="-3406775">
              <a:defRPr/>
            </a:pP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 release 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of radionuclides </a:t>
            </a:r>
            <a:endParaRPr lang="en-GB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3406775" indent="-3406775">
              <a:defRPr/>
            </a:pP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 contamination of groundwater </a:t>
            </a:r>
          </a:p>
          <a:p>
            <a:pPr marL="3406775" indent="-3406775">
              <a:defRPr/>
            </a:pP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and biosphere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34424"/>
            <a:ext cx="3086505" cy="254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17" y="3528669"/>
            <a:ext cx="1709020" cy="255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95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Contributing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1"/>
          </p:nvPr>
        </p:nvSpPr>
        <p:spPr>
          <a:xfrm>
            <a:off x="755650" y="1484313"/>
            <a:ext cx="8064500" cy="4897437"/>
          </a:xfrm>
        </p:spPr>
        <p:txBody>
          <a:bodyPr/>
          <a:lstStyle/>
          <a:p>
            <a:pPr lvl="1"/>
            <a:r>
              <a:rPr lang="en-GB" dirty="0" err="1"/>
              <a:t>Asse</a:t>
            </a:r>
            <a:r>
              <a:rPr lang="en-GB" dirty="0"/>
              <a:t> mine </a:t>
            </a:r>
            <a:endParaRPr lang="en-GB" dirty="0" smtClean="0"/>
          </a:p>
          <a:p>
            <a:pPr lvl="2">
              <a:spcBef>
                <a:spcPts val="600"/>
              </a:spcBef>
            </a:pPr>
            <a:r>
              <a:rPr lang="en-GB" dirty="0" smtClean="0"/>
              <a:t>was never </a:t>
            </a:r>
            <a:r>
              <a:rPr lang="en-GB" dirty="0"/>
              <a:t>intended to be used for disposal </a:t>
            </a:r>
            <a:r>
              <a:rPr lang="en-GB" dirty="0" smtClean="0"/>
              <a:t>purposes,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was </a:t>
            </a:r>
            <a:r>
              <a:rPr lang="en-GB" dirty="0"/>
              <a:t>excavated close to the outer boundary of the salt </a:t>
            </a:r>
            <a:r>
              <a:rPr lang="en-GB" dirty="0" smtClean="0"/>
              <a:t>dome,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chambers from salt exploration not backfilled </a:t>
            </a:r>
            <a:r>
              <a:rPr lang="en-GB" dirty="0"/>
              <a:t>before </a:t>
            </a:r>
            <a:r>
              <a:rPr lang="en-GB" dirty="0" smtClean="0"/>
              <a:t>waste emplacement. </a:t>
            </a:r>
          </a:p>
          <a:p>
            <a:pPr lvl="1">
              <a:spcBef>
                <a:spcPts val="900"/>
              </a:spcBef>
            </a:pPr>
            <a:r>
              <a:rPr lang="en-GB" dirty="0" smtClean="0"/>
              <a:t>Science</a:t>
            </a:r>
            <a:r>
              <a:rPr lang="en-GB" dirty="0"/>
              <a:t>, industry and politics </a:t>
            </a:r>
            <a:endParaRPr lang="en-GB" dirty="0" smtClean="0"/>
          </a:p>
          <a:p>
            <a:pPr marL="0" lvl="1" indent="0">
              <a:spcBef>
                <a:spcPts val="600"/>
              </a:spcBef>
              <a:buNone/>
            </a:pPr>
            <a:r>
              <a:rPr lang="en-GB" sz="1800" dirty="0">
                <a:sym typeface="Wingdings" pitchFamily="2" charset="2"/>
              </a:rPr>
              <a:t>	</a:t>
            </a:r>
            <a:r>
              <a:rPr lang="en-GB" sz="1800" dirty="0" smtClean="0">
                <a:sym typeface="Wingdings" pitchFamily="2" charset="2"/>
              </a:rPr>
              <a:t> </a:t>
            </a:r>
            <a:r>
              <a:rPr lang="en-GB" sz="1800" dirty="0" smtClean="0"/>
              <a:t>prove </a:t>
            </a:r>
            <a:r>
              <a:rPr lang="en-GB" sz="1800" dirty="0"/>
              <a:t>feasibility of disposal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GB" sz="1800" dirty="0" smtClean="0">
                <a:sym typeface="Wingdings" pitchFamily="2" charset="2"/>
              </a:rPr>
              <a:t>	</a:t>
            </a:r>
            <a:r>
              <a:rPr lang="en-GB" sz="1800" dirty="0" smtClean="0"/>
              <a:t> </a:t>
            </a:r>
            <a:r>
              <a:rPr lang="en-GB" sz="1800" dirty="0"/>
              <a:t>suitability of the mine not questioned</a:t>
            </a:r>
          </a:p>
          <a:p>
            <a:pPr lvl="1">
              <a:spcBef>
                <a:spcPts val="900"/>
              </a:spcBef>
            </a:pPr>
            <a:r>
              <a:rPr lang="en-GB" dirty="0"/>
              <a:t>Cheap “solution” of final waste management</a:t>
            </a:r>
          </a:p>
          <a:p>
            <a:pPr lvl="1">
              <a:spcBef>
                <a:spcPts val="900"/>
              </a:spcBef>
            </a:pPr>
            <a:r>
              <a:rPr lang="en-GB" dirty="0"/>
              <a:t>insufficient realisation of checks and balances</a:t>
            </a:r>
          </a:p>
          <a:p>
            <a:pPr lvl="2">
              <a:spcBef>
                <a:spcPts val="600"/>
              </a:spcBef>
            </a:pPr>
            <a:r>
              <a:rPr lang="en-GB" dirty="0"/>
              <a:t>unsuitable distribution of roles </a:t>
            </a:r>
          </a:p>
          <a:p>
            <a:pPr lvl="2">
              <a:spcBef>
                <a:spcPts val="600"/>
              </a:spcBef>
            </a:pPr>
            <a:r>
              <a:rPr lang="en-GB" dirty="0"/>
              <a:t>realisation under mining law </a:t>
            </a:r>
            <a:r>
              <a:rPr lang="en-GB" dirty="0">
                <a:sym typeface="Wingdings" pitchFamily="2" charset="2"/>
              </a:rPr>
              <a:t></a:t>
            </a:r>
            <a:r>
              <a:rPr lang="en-GB" dirty="0" smtClean="0"/>
              <a:t> </a:t>
            </a:r>
            <a:r>
              <a:rPr lang="en-GB" dirty="0"/>
              <a:t>nuclear requirements ignored</a:t>
            </a:r>
          </a:p>
          <a:p>
            <a:pPr lvl="1">
              <a:spcBef>
                <a:spcPts val="900"/>
              </a:spcBef>
            </a:pPr>
            <a:r>
              <a:rPr lang="en-GB" dirty="0"/>
              <a:t>no involvement of the public </a:t>
            </a:r>
            <a:r>
              <a:rPr lang="en-GB" dirty="0">
                <a:sym typeface="Wingdings" pitchFamily="2" charset="2"/>
              </a:rPr>
              <a:t></a:t>
            </a:r>
            <a:r>
              <a:rPr lang="en-GB" dirty="0" smtClean="0"/>
              <a:t> </a:t>
            </a:r>
            <a:r>
              <a:rPr lang="en-GB" dirty="0"/>
              <a:t>early warnings </a:t>
            </a:r>
            <a:r>
              <a:rPr lang="en-GB" dirty="0" smtClean="0"/>
              <a:t>ignored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56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79754" y="1483003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5" name="Rechteck 9"/>
          <p:cNvSpPr/>
          <p:nvPr/>
        </p:nvSpPr>
        <p:spPr>
          <a:xfrm>
            <a:off x="427462" y="1483003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Asse </a:t>
            </a:r>
            <a:r>
              <a:rPr lang="de-DE" sz="2000" dirty="0" err="1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background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79754" y="2437554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sp>
        <p:nvSpPr>
          <p:cNvPr id="26" name="Rechteck 9"/>
          <p:cNvSpPr/>
          <p:nvPr/>
        </p:nvSpPr>
        <p:spPr>
          <a:xfrm>
            <a:off x="449438" y="2437554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r>
              <a:rPr lang="de-DE" sz="20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Significant</a:t>
            </a:r>
            <a:r>
              <a:rPr lang="de-DE" sz="2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Changes</a:t>
            </a:r>
            <a:endParaRPr lang="de-DE" sz="2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79754" y="3392105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7" name="Rechteck 9"/>
          <p:cNvSpPr/>
          <p:nvPr/>
        </p:nvSpPr>
        <p:spPr>
          <a:xfrm>
            <a:off x="427462" y="3392105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Public </a:t>
            </a:r>
            <a:r>
              <a:rPr lang="de-DE" sz="2000" dirty="0" err="1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Involvement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9754" y="4346656"/>
            <a:ext cx="432048" cy="72000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noAutofit/>
          </a:bodyPr>
          <a:lstStyle>
            <a:defPPr>
              <a:defRPr lang="de-DE"/>
            </a:defPPr>
            <a:lvl1pPr>
              <a:defRPr sz="5000" b="1">
                <a:solidFill>
                  <a:srgbClr val="3366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de-DE" dirty="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8" name="Rechteck 9"/>
          <p:cNvSpPr/>
          <p:nvPr/>
        </p:nvSpPr>
        <p:spPr>
          <a:xfrm>
            <a:off x="427462" y="4346656"/>
            <a:ext cx="8388000" cy="720000"/>
          </a:xfrm>
          <a:custGeom>
            <a:avLst/>
            <a:gdLst>
              <a:gd name="connsiteX0" fmla="*/ 0 w 3960440"/>
              <a:gd name="connsiteY0" fmla="*/ 0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4" fmla="*/ 0 w 3960440"/>
              <a:gd name="connsiteY4" fmla="*/ 0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936104"/>
              <a:gd name="connsiteX1" fmla="*/ 3960440 w 3960440"/>
              <a:gd name="connsiteY1" fmla="*/ 0 h 936104"/>
              <a:gd name="connsiteX2" fmla="*/ 3960440 w 3960440"/>
              <a:gd name="connsiteY2" fmla="*/ 936104 h 936104"/>
              <a:gd name="connsiteX3" fmla="*/ 0 w 3960440"/>
              <a:gd name="connsiteY3" fmla="*/ 936104 h 936104"/>
              <a:gd name="connsiteX0" fmla="*/ 0 w 3960440"/>
              <a:gd name="connsiteY0" fmla="*/ 936104 h 1027544"/>
              <a:gd name="connsiteX1" fmla="*/ 3960440 w 3960440"/>
              <a:gd name="connsiteY1" fmla="*/ 0 h 1027544"/>
              <a:gd name="connsiteX2" fmla="*/ 3960440 w 3960440"/>
              <a:gd name="connsiteY2" fmla="*/ 936104 h 1027544"/>
              <a:gd name="connsiteX3" fmla="*/ 91440 w 3960440"/>
              <a:gd name="connsiteY3" fmla="*/ 1027544 h 1027544"/>
              <a:gd name="connsiteX0" fmla="*/ 0 w 3914720"/>
              <a:gd name="connsiteY0" fmla="*/ 0 h 1036320"/>
              <a:gd name="connsiteX1" fmla="*/ 3914720 w 3914720"/>
              <a:gd name="connsiteY1" fmla="*/ 8776 h 1036320"/>
              <a:gd name="connsiteX2" fmla="*/ 3914720 w 3914720"/>
              <a:gd name="connsiteY2" fmla="*/ 944880 h 1036320"/>
              <a:gd name="connsiteX3" fmla="*/ 45720 w 3914720"/>
              <a:gd name="connsiteY3" fmla="*/ 1036320 h 1036320"/>
              <a:gd name="connsiteX0" fmla="*/ 45720 w 3960440"/>
              <a:gd name="connsiteY0" fmla="*/ 0 h 944880"/>
              <a:gd name="connsiteX1" fmla="*/ 3960440 w 3960440"/>
              <a:gd name="connsiteY1" fmla="*/ 8776 h 944880"/>
              <a:gd name="connsiteX2" fmla="*/ 3960440 w 3960440"/>
              <a:gd name="connsiteY2" fmla="*/ 944880 h 944880"/>
              <a:gd name="connsiteX3" fmla="*/ 0 w 3960440"/>
              <a:gd name="connsiteY3" fmla="*/ 937260 h 944880"/>
              <a:gd name="connsiteX0" fmla="*/ 0 w 3976632"/>
              <a:gd name="connsiteY0" fmla="*/ 749 h 936104"/>
              <a:gd name="connsiteX1" fmla="*/ 3976632 w 3976632"/>
              <a:gd name="connsiteY1" fmla="*/ 0 h 936104"/>
              <a:gd name="connsiteX2" fmla="*/ 3976632 w 3976632"/>
              <a:gd name="connsiteY2" fmla="*/ 936104 h 936104"/>
              <a:gd name="connsiteX3" fmla="*/ 16192 w 3976632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6667 w 3967107"/>
              <a:gd name="connsiteY3" fmla="*/ 928484 h 936104"/>
              <a:gd name="connsiteX0" fmla="*/ 3459 w 3970566"/>
              <a:gd name="connsiteY0" fmla="*/ 749 h 936104"/>
              <a:gd name="connsiteX1" fmla="*/ 3970566 w 3970566"/>
              <a:gd name="connsiteY1" fmla="*/ 0 h 936104"/>
              <a:gd name="connsiteX2" fmla="*/ 3970566 w 3970566"/>
              <a:gd name="connsiteY2" fmla="*/ 936104 h 936104"/>
              <a:gd name="connsiteX3" fmla="*/ 0 w 3970566"/>
              <a:gd name="connsiteY3" fmla="*/ 928484 h 936104"/>
              <a:gd name="connsiteX0" fmla="*/ 0 w 3967107"/>
              <a:gd name="connsiteY0" fmla="*/ 749 h 936104"/>
              <a:gd name="connsiteX1" fmla="*/ 3967107 w 3967107"/>
              <a:gd name="connsiteY1" fmla="*/ 0 h 936104"/>
              <a:gd name="connsiteX2" fmla="*/ 3967107 w 3967107"/>
              <a:gd name="connsiteY2" fmla="*/ 936104 h 936104"/>
              <a:gd name="connsiteX3" fmla="*/ 2167 w 3967107"/>
              <a:gd name="connsiteY3" fmla="*/ 925388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7107" h="936104">
                <a:moveTo>
                  <a:pt x="0" y="749"/>
                </a:moveTo>
                <a:lnTo>
                  <a:pt x="3967107" y="0"/>
                </a:lnTo>
                <a:lnTo>
                  <a:pt x="3967107" y="936104"/>
                </a:lnTo>
                <a:lnTo>
                  <a:pt x="2167" y="925388"/>
                </a:lnTo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0" rtlCol="0" anchor="ctr"/>
          <a:lstStyle/>
          <a:p>
            <a:pPr>
              <a:lnSpc>
                <a:spcPts val="2600"/>
              </a:lnSpc>
            </a:pPr>
            <a:r>
              <a:rPr lang="de-DE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Experience</a:t>
            </a:r>
            <a:endParaRPr lang="de-DE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73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Getting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SITEX│Minhans│Senec│16.09.2013</a:t>
            </a:r>
            <a:endParaRPr lang="de-DE" dirty="0"/>
          </a:p>
        </p:txBody>
      </p:sp>
      <p:sp>
        <p:nvSpPr>
          <p:cNvPr id="6" name="Textfeld 2"/>
          <p:cNvSpPr txBox="1">
            <a:spLocks noChangeArrowheads="1"/>
          </p:cNvSpPr>
          <p:nvPr/>
        </p:nvSpPr>
        <p:spPr bwMode="auto">
          <a:xfrm>
            <a:off x="1917700" y="1700213"/>
            <a:ext cx="6326188" cy="388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000" dirty="0"/>
              <a:t>Development of closure concept </a:t>
            </a:r>
            <a:r>
              <a:rPr lang="en-GB" sz="2000" dirty="0">
                <a:sym typeface="Wingdings" pitchFamily="2" charset="2"/>
              </a:rPr>
              <a:t> flooding of the mine with saturated brine</a:t>
            </a:r>
          </a:p>
          <a:p>
            <a:pPr eaLnBrk="1" hangingPunct="1"/>
            <a:endParaRPr lang="en-GB" sz="2000" dirty="0">
              <a:sym typeface="Wingdings" pitchFamily="2" charset="2"/>
            </a:endParaRPr>
          </a:p>
          <a:p>
            <a:pPr eaLnBrk="1" hangingPunct="1">
              <a:spcBef>
                <a:spcPts val="1200"/>
              </a:spcBef>
            </a:pPr>
            <a:r>
              <a:rPr lang="en-GB" sz="2000" dirty="0">
                <a:sym typeface="Wingdings" pitchFamily="2" charset="2"/>
              </a:rPr>
              <a:t>Rising alert of regional public and politics</a:t>
            </a:r>
          </a:p>
          <a:p>
            <a:pPr eaLnBrk="1" hangingPunct="1"/>
            <a:endParaRPr lang="en-GB" sz="1600" dirty="0"/>
          </a:p>
          <a:p>
            <a:pPr eaLnBrk="1" hangingPunct="1"/>
            <a:endParaRPr lang="en-GB" sz="1600" dirty="0"/>
          </a:p>
          <a:p>
            <a:pPr eaLnBrk="1" hangingPunct="1"/>
            <a:r>
              <a:rPr lang="en-GB" sz="2000" dirty="0"/>
              <a:t>“</a:t>
            </a:r>
            <a:r>
              <a:rPr lang="en-GB" sz="2000" dirty="0" err="1"/>
              <a:t>Wolfenbüttel</a:t>
            </a:r>
            <a:r>
              <a:rPr lang="en-GB" sz="2000" dirty="0"/>
              <a:t> resolution” of county council and joint communities </a:t>
            </a:r>
            <a:r>
              <a:rPr lang="en-GB" sz="2000" dirty="0" err="1"/>
              <a:t>Asse</a:t>
            </a:r>
            <a:r>
              <a:rPr lang="en-GB" sz="2000" dirty="0"/>
              <a:t> and </a:t>
            </a:r>
            <a:r>
              <a:rPr lang="en-GB" sz="2000" dirty="0" err="1"/>
              <a:t>Schöppenstedt</a:t>
            </a:r>
            <a:r>
              <a:rPr lang="en-GB" sz="2000" dirty="0"/>
              <a:t>, supported by regional citizens’ initiatives</a:t>
            </a:r>
          </a:p>
          <a:p>
            <a:pPr eaLnBrk="1" hangingPunct="1">
              <a:spcBef>
                <a:spcPts val="1200"/>
              </a:spcBef>
            </a:pPr>
            <a:r>
              <a:rPr lang="en-GB" sz="2000" dirty="0"/>
              <a:t>Political agreement to transfer the </a:t>
            </a:r>
            <a:r>
              <a:rPr lang="en-GB" sz="2000" dirty="0" err="1"/>
              <a:t>Asse</a:t>
            </a:r>
            <a:r>
              <a:rPr lang="en-GB" sz="2000" dirty="0"/>
              <a:t> project into nuclear regime and implement public participation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611188" y="1628775"/>
            <a:ext cx="936625" cy="4536529"/>
            <a:chOff x="611188" y="1628775"/>
            <a:chExt cx="936625" cy="4536529"/>
          </a:xfrm>
        </p:grpSpPr>
        <p:sp>
          <p:nvSpPr>
            <p:cNvPr id="7" name="Pfeil nach unten 1"/>
            <p:cNvSpPr>
              <a:spLocks noChangeArrowheads="1"/>
            </p:cNvSpPr>
            <p:nvPr/>
          </p:nvSpPr>
          <p:spPr bwMode="auto">
            <a:xfrm>
              <a:off x="611188" y="1628775"/>
              <a:ext cx="865187" cy="4536529"/>
            </a:xfrm>
            <a:prstGeom prst="downArrow">
              <a:avLst>
                <a:gd name="adj1" fmla="val 59935"/>
                <a:gd name="adj2" fmla="val 83472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" name="Textfeld 3"/>
            <p:cNvSpPr txBox="1">
              <a:spLocks noChangeArrowheads="1"/>
            </p:cNvSpPr>
            <p:nvPr/>
          </p:nvSpPr>
          <p:spPr bwMode="auto">
            <a:xfrm>
              <a:off x="706438" y="1700213"/>
              <a:ext cx="6969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b="1" dirty="0"/>
                <a:t>1997</a:t>
              </a:r>
            </a:p>
          </p:txBody>
        </p:sp>
        <p:sp>
          <p:nvSpPr>
            <p:cNvPr id="9" name="Textfeld 7"/>
            <p:cNvSpPr txBox="1">
              <a:spLocks noChangeArrowheads="1"/>
            </p:cNvSpPr>
            <p:nvPr/>
          </p:nvSpPr>
          <p:spPr bwMode="auto">
            <a:xfrm>
              <a:off x="706438" y="3789363"/>
              <a:ext cx="6969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b="1" dirty="0"/>
                <a:t>2006</a:t>
              </a:r>
            </a:p>
          </p:txBody>
        </p:sp>
        <p:sp>
          <p:nvSpPr>
            <p:cNvPr id="10" name="Textfeld 8"/>
            <p:cNvSpPr txBox="1">
              <a:spLocks noChangeArrowheads="1"/>
            </p:cNvSpPr>
            <p:nvPr/>
          </p:nvSpPr>
          <p:spPr bwMode="auto">
            <a:xfrm>
              <a:off x="706438" y="4859338"/>
              <a:ext cx="6969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b="1"/>
                <a:t>2007</a:t>
              </a:r>
            </a:p>
          </p:txBody>
        </p:sp>
        <p:sp>
          <p:nvSpPr>
            <p:cNvPr id="11" name="Rechteck 4"/>
            <p:cNvSpPr>
              <a:spLocks noChangeArrowheads="1"/>
            </p:cNvSpPr>
            <p:nvPr/>
          </p:nvSpPr>
          <p:spPr bwMode="auto">
            <a:xfrm>
              <a:off x="611188" y="2276475"/>
              <a:ext cx="865187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hteck 10"/>
            <p:cNvSpPr>
              <a:spLocks noChangeArrowheads="1"/>
            </p:cNvSpPr>
            <p:nvPr/>
          </p:nvSpPr>
          <p:spPr bwMode="auto">
            <a:xfrm>
              <a:off x="684213" y="2636838"/>
              <a:ext cx="863600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436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eko-Institut_Master_final_20130822">
  <a:themeElements>
    <a:clrScheme name="Oeko-Institut">
      <a:dk1>
        <a:sysClr val="windowText" lastClr="000000"/>
      </a:dk1>
      <a:lt1>
        <a:sysClr val="window" lastClr="FFFFFF"/>
      </a:lt1>
      <a:dk2>
        <a:srgbClr val="000099"/>
      </a:dk2>
      <a:lt2>
        <a:srgbClr val="B8D4FF"/>
      </a:lt2>
      <a:accent1>
        <a:srgbClr val="006AA4"/>
      </a:accent1>
      <a:accent2>
        <a:srgbClr val="00BEE1"/>
      </a:accent2>
      <a:accent3>
        <a:srgbClr val="97BF0D"/>
      </a:accent3>
      <a:accent4>
        <a:srgbClr val="DCDB1F"/>
      </a:accent4>
      <a:accent5>
        <a:srgbClr val="6586C3"/>
      </a:accent5>
      <a:accent6>
        <a:srgbClr val="009791"/>
      </a:accent6>
      <a:hlink>
        <a:srgbClr val="006AA4"/>
      </a:hlink>
      <a:folHlink>
        <a:srgbClr val="E3004F"/>
      </a:folHlink>
    </a:clrScheme>
    <a:fontScheme name="Oeko Instit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b="1" dirty="0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marL="252000" indent="-252000">
          <a:buClr>
            <a:schemeClr val="accent1"/>
          </a:buClr>
          <a:buSzPct val="80000"/>
          <a:buFont typeface="Arial" pitchFamily="34" charset="0"/>
          <a:buChar char="●"/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Oeko-Institut_Master_final_20130822</Template>
  <TotalTime>0</TotalTime>
  <Words>1007</Words>
  <Application>Microsoft Office PowerPoint</Application>
  <PresentationFormat>Bildschirmpräsentation (4:3)</PresentationFormat>
  <Paragraphs>217</Paragraphs>
  <Slides>22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Oeko-Institut_Master_final_20130822</vt:lpstr>
      <vt:lpstr>The Asse case</vt:lpstr>
      <vt:lpstr>Agenda</vt:lpstr>
      <vt:lpstr>Geographical situation</vt:lpstr>
      <vt:lpstr>Geographical situation</vt:lpstr>
      <vt:lpstr>Geological situation</vt:lpstr>
      <vt:lpstr>Waste disposal and safety problems</vt:lpstr>
      <vt:lpstr>Contributing factors</vt:lpstr>
      <vt:lpstr>Agenda</vt:lpstr>
      <vt:lpstr>Getting started</vt:lpstr>
      <vt:lpstr>Current situation </vt:lpstr>
      <vt:lpstr>Current situation </vt:lpstr>
      <vt:lpstr>Agenda</vt:lpstr>
      <vt:lpstr>Public Involvement</vt:lpstr>
      <vt:lpstr>Citizens‘ Advisory Group (A2B)</vt:lpstr>
      <vt:lpstr>The AGO Expert Group</vt:lpstr>
      <vt:lpstr>Interaction of players</vt:lpstr>
      <vt:lpstr>Financing</vt:lpstr>
      <vt:lpstr>Agenda</vt:lpstr>
      <vt:lpstr>Recommendable features found in the Asse participation process</vt:lpstr>
      <vt:lpstr>Experience</vt:lpstr>
      <vt:lpstr>Experience</vt:lpstr>
      <vt:lpstr>Contact dectails</vt:lpstr>
    </vt:vector>
  </TitlesOfParts>
  <Company>Öko-Institut e.V.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Anne Minhans</dc:creator>
  <cp:lastModifiedBy>Anne Minhans</cp:lastModifiedBy>
  <cp:revision>58</cp:revision>
  <cp:lastPrinted>2013-08-16T13:21:42Z</cp:lastPrinted>
  <dcterms:created xsi:type="dcterms:W3CDTF">2013-09-04T09:45:07Z</dcterms:created>
  <dcterms:modified xsi:type="dcterms:W3CDTF">2013-09-13T12:42:38Z</dcterms:modified>
</cp:coreProperties>
</file>