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4" r:id="rId1"/>
    <p:sldMasterId id="2147483858" r:id="rId2"/>
  </p:sldMasterIdLst>
  <p:notesMasterIdLst>
    <p:notesMasterId r:id="rId23"/>
  </p:notesMasterIdLst>
  <p:handoutMasterIdLst>
    <p:handoutMasterId r:id="rId24"/>
  </p:handoutMasterIdLst>
  <p:sldIdLst>
    <p:sldId id="256" r:id="rId3"/>
    <p:sldId id="468" r:id="rId4"/>
    <p:sldId id="558" r:id="rId5"/>
    <p:sldId id="559" r:id="rId6"/>
    <p:sldId id="538" r:id="rId7"/>
    <p:sldId id="541" r:id="rId8"/>
    <p:sldId id="540" r:id="rId9"/>
    <p:sldId id="543" r:id="rId10"/>
    <p:sldId id="600" r:id="rId11"/>
    <p:sldId id="601" r:id="rId12"/>
    <p:sldId id="577" r:id="rId13"/>
    <p:sldId id="547" r:id="rId14"/>
    <p:sldId id="591" r:id="rId15"/>
    <p:sldId id="594" r:id="rId16"/>
    <p:sldId id="555" r:id="rId17"/>
    <p:sldId id="599" r:id="rId18"/>
    <p:sldId id="544" r:id="rId19"/>
    <p:sldId id="562" r:id="rId20"/>
    <p:sldId id="602" r:id="rId21"/>
    <p:sldId id="597" r:id="rId22"/>
  </p:sldIdLst>
  <p:sldSz cx="9144000" cy="6858000" type="screen4x3"/>
  <p:notesSz cx="6735763" cy="98663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2B9FF"/>
    <a:srgbClr val="E2727A"/>
    <a:srgbClr val="C100C2"/>
    <a:srgbClr val="D5B500"/>
    <a:srgbClr val="C6A800"/>
    <a:srgbClr val="ECC800"/>
    <a:srgbClr val="FF9DEB"/>
    <a:srgbClr val="FF00E2"/>
    <a:srgbClr val="A3FFF3"/>
    <a:srgbClr val="05CA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9" d="100"/>
          <a:sy n="139" d="100"/>
        </p:scale>
        <p:origin x="-80" y="39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2936" y="264"/>
      </p:cViewPr>
      <p:guideLst>
        <p:guide orient="horz" pos="3107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7B2AA5A-7634-264D-9B33-358FB3F2B730}" type="datetimeFigureOut">
              <a:rPr lang="fr-FR"/>
              <a:pPr>
                <a:defRPr/>
              </a:pPr>
              <a:t>18/09/13</a:t>
            </a:fld>
            <a:endParaRPr lang="fr-FR" dirty="0"/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31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5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666CB5B-68E0-CA43-AA65-FBB15F8D40F8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446620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8EE3027-608B-3042-964B-216F1F2B7514}" type="datetimeFigureOut">
              <a:rPr lang="fr-FR"/>
              <a:pPr>
                <a:defRPr/>
              </a:pPr>
              <a:t>18/09/13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dirty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20477AC-75D0-6744-BDB0-6E324E4DB908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63138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33E0EF-F5A8-884D-B8E3-76DDC69C3FE3}" type="datetime1">
              <a:rPr lang="fr-FR"/>
              <a:pPr>
                <a:defRPr/>
              </a:pPr>
              <a:t>18/09/13</a:t>
            </a:fld>
            <a:endParaRPr lang="fr-FR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74DE4-EAA6-F446-B967-6AAED8007A24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962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190D1-516A-4241-9FAB-C37A5A5C7C3F}" type="datetime1">
              <a:rPr lang="fr-FR"/>
              <a:pPr>
                <a:defRPr/>
              </a:pPr>
              <a:t>18/09/13</a:t>
            </a:fld>
            <a:endParaRPr lang="fr-FR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40679-F5A0-E342-B55A-DAF42AEE05AE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4390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7AC4D4-DA0C-CF48-A871-EE255B22609E}" type="datetime1">
              <a:rPr lang="fr-FR"/>
              <a:pPr>
                <a:defRPr/>
              </a:pPr>
              <a:t>18/09/13</a:t>
            </a:fld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2D0113-28DB-C64D-B2D7-4B6EAAA2482B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5765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8CF75-DB22-B742-A2A6-70B3773C0686}" type="datetime1">
              <a:rPr lang="fr-FR"/>
              <a:pPr>
                <a:defRPr/>
              </a:pPr>
              <a:t>18/09/13</a:t>
            </a:fld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52D79-A9D4-D243-A135-D23F16AEB71E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22626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068A4-5D55-3943-AB94-6A36E0002910}" type="datetime1">
              <a:rPr lang="fr-FR"/>
              <a:pPr>
                <a:defRPr/>
              </a:pPr>
              <a:t>18/09/13</a:t>
            </a:fld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49FCA-5D98-CF42-BFBB-5367FDD487B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962002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3F2D3-232B-7A4D-99DD-EE2527B10B19}" type="datetime1">
              <a:rPr lang="fr-FR"/>
              <a:pPr>
                <a:defRPr/>
              </a:pPr>
              <a:t>18/09/13</a:t>
            </a:fld>
            <a:endParaRPr lang="fr-FR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9AF6A-2B82-584F-AC2D-536BDE8C711C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513040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FCE89-EEDF-7F4C-8284-6117D09E8315}" type="datetime1">
              <a:rPr lang="fr-FR"/>
              <a:pPr>
                <a:defRPr/>
              </a:pPr>
              <a:t>18/09/13</a:t>
            </a:fld>
            <a:endParaRPr lang="fr-FR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26BF1-F5C5-6849-93F9-EF42299D0F98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2688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C2F4E-F092-8E4C-A422-892E390F8C63}" type="datetime1">
              <a:rPr lang="fr-FR"/>
              <a:pPr>
                <a:defRPr/>
              </a:pPr>
              <a:t>18/09/13</a:t>
            </a:fld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9FEBC6-877B-544D-9B16-8127D15782B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958954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E2FAD-8E64-2341-953D-A8D0A3DF97F1}" type="datetime1">
              <a:rPr lang="fr-FR"/>
              <a:pPr>
                <a:defRPr/>
              </a:pPr>
              <a:t>18/09/13</a:t>
            </a:fld>
            <a:endParaRPr lang="fr-FR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29417C-BA4D-CB4F-A930-17A65EED6FE1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27100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9A2EB-5FCD-5C46-B2E4-F6556593ACB3}" type="datetime1">
              <a:rPr lang="fr-FR"/>
              <a:pPr>
                <a:defRPr/>
              </a:pPr>
              <a:t>18/09/13</a:t>
            </a:fld>
            <a:endParaRPr lang="fr-FR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ACAA3-03B7-7440-BDB9-AB6D290A6AC7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975423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986930-912E-6945-98E2-FE560C7BE88E}" type="datetime1">
              <a:rPr lang="fr-FR"/>
              <a:pPr>
                <a:defRPr/>
              </a:pPr>
              <a:t>18/09/13</a:t>
            </a:fld>
            <a:endParaRPr lang="fr-FR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0D367-07E3-2244-BE17-9044A03DBD3A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47942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511D4-6EC4-7544-929E-D7E688D0DFC4}" type="datetime1">
              <a:rPr lang="fr-FR"/>
              <a:pPr>
                <a:defRPr/>
              </a:pPr>
              <a:t>18/09/13</a:t>
            </a:fld>
            <a:endParaRPr lang="fr-FR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08F1A-4B02-E347-8D45-077816A3B1BB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215472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E962D5-5C86-9447-9B17-99499E31DEEC}" type="datetime1">
              <a:rPr lang="fr-FR"/>
              <a:pPr>
                <a:defRPr/>
              </a:pPr>
              <a:t>18/09/13</a:t>
            </a:fld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5CCA7-7743-B440-94E0-1F9F6B5B669E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92252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74B66-50DD-8B4C-A7C3-746D9A2522BC}" type="datetime1">
              <a:rPr lang="fr-FR"/>
              <a:pPr>
                <a:defRPr/>
              </a:pPr>
              <a:t>18/09/13</a:t>
            </a:fld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34248D-DF3C-764C-87B5-52DC463B4B71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45031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2FE8D0-7139-414B-A5CC-6AB0816335C3}" type="datetime1">
              <a:rPr lang="fr-FR"/>
              <a:pPr>
                <a:defRPr/>
              </a:pPr>
              <a:t>18/09/13</a:t>
            </a:fld>
            <a:endParaRPr lang="fr-FR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634D3-5797-0E41-8CB6-9CC231BC80E4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2956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1D502-2B6E-E041-9AF6-A753CB2DBE43}" type="datetime1">
              <a:rPr lang="fr-FR"/>
              <a:pPr>
                <a:defRPr/>
              </a:pPr>
              <a:t>18/09/13</a:t>
            </a:fld>
            <a:endParaRPr lang="fr-FR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E90EC-9CDB-FC4D-9832-882D2EF54BFB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23726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591277-7124-0C4B-A1FE-58E78A919190}" type="datetime1">
              <a:rPr lang="fr-FR"/>
              <a:pPr>
                <a:defRPr/>
              </a:pPr>
              <a:t>18/09/13</a:t>
            </a:fld>
            <a:endParaRPr lang="fr-FR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0C084-A243-344E-91ED-A55C11EA236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0809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2092A-6D74-A24F-884F-6E5B954FA002}" type="datetime1">
              <a:rPr lang="fr-FR"/>
              <a:pPr>
                <a:defRPr/>
              </a:pPr>
              <a:t>18/09/13</a:t>
            </a:fld>
            <a:endParaRPr lang="fr-FR" dirty="0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6ACD1F-6197-A64E-AEA0-77D996C5C321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82797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C873F-F8B9-B54B-B370-667889555105}" type="datetime1">
              <a:rPr lang="fr-FR"/>
              <a:pPr>
                <a:defRPr/>
              </a:pPr>
              <a:t>18/09/13</a:t>
            </a:fld>
            <a:endParaRPr lang="fr-FR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606DBD-9222-4A41-AE28-2DA28B10128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89179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CF529A-025A-D54D-88C8-08F4AA2C93F2}" type="datetime1">
              <a:rPr lang="fr-FR"/>
              <a:pPr>
                <a:defRPr/>
              </a:pPr>
              <a:t>18/09/13</a:t>
            </a:fld>
            <a:endParaRPr lang="fr-FR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65C41-0F21-014C-8787-07B660175BD9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41029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157232-B0AE-774D-B05F-A0DE0D23751B}" type="datetime1">
              <a:rPr lang="fr-FR"/>
              <a:pPr>
                <a:defRPr/>
              </a:pPr>
              <a:t>18/09/13</a:t>
            </a:fld>
            <a:endParaRPr lang="fr-FR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4F7CF-B582-8046-94FD-52A80C7BFD98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7993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fr-FR" sz="2400">
              <a:latin typeface="Times New Roman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fr-FR" sz="2400">
              <a:latin typeface="Times New Roman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et modifiez le titre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9831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+mn-cs"/>
              </a:defRPr>
            </a:lvl1pPr>
          </a:lstStyle>
          <a:p>
            <a:pPr>
              <a:defRPr/>
            </a:pPr>
            <a:fld id="{98325A04-4FB6-D24B-8B01-E27D8B92F1CF}" type="datetime1">
              <a:rPr lang="fr-FR"/>
              <a:pPr>
                <a:defRPr/>
              </a:pPr>
              <a:t>18/09/13</a:t>
            </a:fld>
            <a:endParaRPr lang="fr-FR" dirty="0"/>
          </a:p>
        </p:txBody>
      </p:sp>
      <p:sp>
        <p:nvSpPr>
          <p:cNvPr id="9831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831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cs typeface="+mn-cs"/>
              </a:defRPr>
            </a:lvl1pPr>
          </a:lstStyle>
          <a:p>
            <a:pPr>
              <a:defRPr/>
            </a:pPr>
            <a:fld id="{02DF2630-80CA-4F4E-B0F2-AC7058F73548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  <p:sp>
        <p:nvSpPr>
          <p:cNvPr id="1033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2147483647 w 1000"/>
              <a:gd name="T1" fmla="*/ 2147483647 h 1000"/>
              <a:gd name="T2" fmla="*/ 0 w 1000"/>
              <a:gd name="T3" fmla="*/ 2147483647 h 1000"/>
              <a:gd name="T4" fmla="*/ 0 w 1000"/>
              <a:gd name="T5" fmla="*/ 0 h 1000"/>
              <a:gd name="T6" fmla="*/ 2147483647 w 1000"/>
              <a:gd name="T7" fmla="*/ 0 h 1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34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447675" indent="-4476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charset="0"/>
        <a:buChar char="n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889000" indent="-439738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¡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293813" indent="-4032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81163" indent="-38576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charset="0"/>
        <a:buChar char="¡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70100" indent="-3873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273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845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417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989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12296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12297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fr-FR" sz="2400">
                <a:latin typeface="Times New Roman" charset="0"/>
              </a:endParaRPr>
            </a:p>
          </p:txBody>
        </p:sp>
        <p:sp>
          <p:nvSpPr>
            <p:cNvPr id="12298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fr-FR" sz="2400">
                <a:latin typeface="Times New Roman" charset="0"/>
              </a:endParaRPr>
            </a:p>
          </p:txBody>
        </p:sp>
        <p:sp>
          <p:nvSpPr>
            <p:cNvPr id="12299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3 w 1000"/>
                <a:gd name="T1" fmla="*/ 761 h 1000"/>
                <a:gd name="T2" fmla="*/ 0 w 1000"/>
                <a:gd name="T3" fmla="*/ 761 h 1000"/>
                <a:gd name="T4" fmla="*/ 0 w 1000"/>
                <a:gd name="T5" fmla="*/ 0 h 1000"/>
                <a:gd name="T6" fmla="*/ 3 w 1000"/>
                <a:gd name="T7" fmla="*/ 0 h 10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2300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4 w 1000"/>
                <a:gd name="T3" fmla="*/ 0 h 1000"/>
                <a:gd name="T4" fmla="*/ 4 w 1000"/>
                <a:gd name="T5" fmla="*/ 645 h 1000"/>
                <a:gd name="T6" fmla="*/ 0 w 1000"/>
                <a:gd name="T7" fmla="*/ 645 h 10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2291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et modifiez le titre</a:t>
            </a:r>
          </a:p>
        </p:txBody>
      </p:sp>
      <p:sp>
        <p:nvSpPr>
          <p:cNvPr id="12292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+mn-cs"/>
              </a:defRPr>
            </a:lvl1pPr>
          </a:lstStyle>
          <a:p>
            <a:pPr>
              <a:defRPr/>
            </a:pPr>
            <a:fld id="{8B9106EA-EE1E-0548-9A7B-32464F983B24}" type="datetime1">
              <a:rPr lang="fr-FR"/>
              <a:pPr>
                <a:defRPr/>
              </a:pPr>
              <a:t>18/09/13</a:t>
            </a:fld>
            <a:endParaRPr lang="fr-FR" dirty="0"/>
          </a:p>
        </p:txBody>
      </p:sp>
      <p:sp>
        <p:nvSpPr>
          <p:cNvPr id="1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cs typeface="+mn-cs"/>
              </a:defRPr>
            </a:lvl1pPr>
          </a:lstStyle>
          <a:p>
            <a:pPr>
              <a:defRPr/>
            </a:pPr>
            <a:fld id="{2B8E53F8-E307-0541-861D-88E86EE2D870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447675" indent="-4476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charset="0"/>
        <a:buChar char="n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889000" indent="-439738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¡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293813" indent="-4032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81163" indent="-38576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charset="0"/>
        <a:buChar char="¡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70100" indent="-3873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27300" indent="-3873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84500" indent="-3873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41700" indent="-3873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98900" indent="-3873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EF35CD8-7666-5546-90D7-6410CE8C9EEC}" type="slidenum">
              <a:rPr lang="fr-FR" sz="1000"/>
              <a:pPr eaLnBrk="1" hangingPunct="1"/>
              <a:t>1</a:t>
            </a:fld>
            <a:endParaRPr lang="fr-FR" sz="1000"/>
          </a:p>
        </p:txBody>
      </p:sp>
      <p:sp>
        <p:nvSpPr>
          <p:cNvPr id="26626" name="Rectangle 14"/>
          <p:cNvSpPr>
            <a:spLocks noGrp="1" noChangeArrowheads="1"/>
          </p:cNvSpPr>
          <p:nvPr>
            <p:ph type="ctrTitle" idx="4294967295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/>
          <a:p>
            <a:pPr eaLnBrk="1" hangingPunct="1"/>
            <a:r>
              <a:rPr lang="en-GB" sz="2800" dirty="0" smtClean="0">
                <a:latin typeface="Arial" charset="0"/>
              </a:rPr>
              <a:t>Survey on governance of European Technology Platforms in the nuclear field</a:t>
            </a:r>
            <a:endParaRPr lang="en-GB" sz="2800" dirty="0">
              <a:latin typeface="Arial" charset="0"/>
            </a:endParaRPr>
          </a:p>
        </p:txBody>
      </p:sp>
      <p:sp>
        <p:nvSpPr>
          <p:cNvPr id="26627" name="Rectangle 15"/>
          <p:cNvSpPr>
            <a:spLocks noGrp="1" noChangeArrowheads="1"/>
          </p:cNvSpPr>
          <p:nvPr>
            <p:ph type="subTitle" idx="4294967295"/>
          </p:nvPr>
        </p:nvSpPr>
        <p:spPr>
          <a:xfrm>
            <a:off x="2195513" y="3284538"/>
            <a:ext cx="5643562" cy="2089150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Font typeface="Wingdings" charset="0"/>
              <a:buNone/>
            </a:pPr>
            <a:r>
              <a:rPr lang="en-GB" sz="2600" dirty="0" smtClean="0">
                <a:latin typeface="Arial" charset="0"/>
              </a:rPr>
              <a:t>Investigating opportunities for interactions between Expertise Functions and civil society in the context of European research on radioactive waste management</a:t>
            </a:r>
          </a:p>
          <a:p>
            <a:pPr marL="0" indent="0" algn="ctr">
              <a:lnSpc>
                <a:spcPct val="80000"/>
              </a:lnSpc>
              <a:buFont typeface="Wingdings" charset="0"/>
              <a:buNone/>
            </a:pPr>
            <a:endParaRPr lang="en-GB" sz="2600" dirty="0">
              <a:latin typeface="Arial" charset="0"/>
            </a:endParaRPr>
          </a:p>
          <a:p>
            <a:pPr marL="0" indent="0" algn="ctr">
              <a:lnSpc>
                <a:spcPct val="80000"/>
              </a:lnSpc>
              <a:buFont typeface="Wingdings" charset="0"/>
              <a:buNone/>
            </a:pPr>
            <a:r>
              <a:rPr lang="en-GB" sz="2600" dirty="0" smtClean="0">
                <a:latin typeface="Arial" charset="0"/>
              </a:rPr>
              <a:t>SITEX – WP6</a:t>
            </a:r>
            <a:endParaRPr lang="en-GB" sz="2600" dirty="0">
              <a:latin typeface="Arial" charset="0"/>
            </a:endParaRPr>
          </a:p>
        </p:txBody>
      </p:sp>
      <p:sp>
        <p:nvSpPr>
          <p:cNvPr id="26628" name="Espace réservé du numéro de diapositive 4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endParaRPr lang="fr-FR" sz="1000"/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2195736" y="5877272"/>
            <a:ext cx="5616575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dirty="0" smtClean="0">
                <a:cs typeface="+mn-cs"/>
              </a:rPr>
              <a:t>Stéphane </a:t>
            </a:r>
            <a:r>
              <a:rPr lang="fr-FR" dirty="0">
                <a:cs typeface="+mn-cs"/>
              </a:rPr>
              <a:t>Baudé, </a:t>
            </a:r>
            <a:r>
              <a:rPr lang="fr-FR" dirty="0" smtClean="0">
                <a:cs typeface="+mn-cs"/>
              </a:rPr>
              <a:t>Mutadis</a:t>
            </a:r>
            <a:endParaRPr lang="fr-FR" dirty="0"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1844675"/>
            <a:ext cx="7993063" cy="4679950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1800" dirty="0" smtClean="0">
                <a:latin typeface="Arial" charset="0"/>
              </a:rPr>
              <a:t>35 members at the kick-off (2007), 105 members today</a:t>
            </a:r>
            <a:r>
              <a:rPr lang="en-GB" sz="1800" dirty="0">
                <a:latin typeface="Arial" charset="0"/>
              </a:rPr>
              <a:t>: nuclear industry &amp; services (39</a:t>
            </a:r>
            <a:r>
              <a:rPr lang="en-GB" sz="1800" dirty="0" smtClean="0">
                <a:latin typeface="Arial" charset="0"/>
              </a:rPr>
              <a:t>), </a:t>
            </a:r>
            <a:r>
              <a:rPr lang="en-GB" sz="1800" dirty="0">
                <a:latin typeface="Arial" charset="0"/>
              </a:rPr>
              <a:t>research </a:t>
            </a:r>
            <a:r>
              <a:rPr lang="en-GB" sz="1800" dirty="0" smtClean="0">
                <a:latin typeface="Arial" charset="0"/>
              </a:rPr>
              <a:t>and technology centres (33), universities (18), TSOs (4), NGOs (4). </a:t>
            </a:r>
            <a:r>
              <a:rPr lang="en-GB" sz="1800" dirty="0">
                <a:latin typeface="Arial" charset="0"/>
              </a:rPr>
              <a:t>Membership </a:t>
            </a:r>
            <a:r>
              <a:rPr lang="en-GB" sz="1800" dirty="0" smtClean="0">
                <a:latin typeface="Arial" charset="0"/>
              </a:rPr>
              <a:t>is conditioned </a:t>
            </a:r>
            <a:r>
              <a:rPr lang="en-GB" sz="1800" dirty="0">
                <a:latin typeface="Arial" charset="0"/>
              </a:rPr>
              <a:t>to adhesion to </a:t>
            </a:r>
            <a:r>
              <a:rPr lang="en-GB" sz="1800" dirty="0" smtClean="0">
                <a:latin typeface="Arial" charset="0"/>
              </a:rPr>
              <a:t>the Vision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1800" dirty="0">
                <a:latin typeface="Arial" charset="0"/>
              </a:rPr>
              <a:t>SNETP </a:t>
            </a:r>
            <a:r>
              <a:rPr lang="en-GB" sz="1800" dirty="0" smtClean="0">
                <a:latin typeface="Arial" charset="0"/>
              </a:rPr>
              <a:t>is a political flexible &amp; informal coordination tool between 3 pillars having their own organisation: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600" dirty="0" smtClean="0">
                <a:latin typeface="Arial" charset="0"/>
              </a:rPr>
              <a:t>ESNII </a:t>
            </a:r>
            <a:r>
              <a:rPr lang="en-GB" sz="1600" dirty="0">
                <a:latin typeface="Arial" charset="0"/>
              </a:rPr>
              <a:t>(European Sustainable Nuclear Industrial Initiative</a:t>
            </a:r>
            <a:r>
              <a:rPr lang="en-GB" sz="1600" dirty="0" smtClean="0">
                <a:latin typeface="Arial" charset="0"/>
              </a:rPr>
              <a:t>): Gen IV reactors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600" dirty="0" smtClean="0">
                <a:latin typeface="Arial" charset="0"/>
              </a:rPr>
              <a:t>NUGENIA: safety &amp; competitiveness of Gen II &amp; III reactors 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600" dirty="0" smtClean="0">
                <a:latin typeface="Arial" charset="0"/>
              </a:rPr>
              <a:t>NC2I </a:t>
            </a:r>
            <a:r>
              <a:rPr lang="en-GB" sz="1600" dirty="0">
                <a:latin typeface="Arial" charset="0"/>
              </a:rPr>
              <a:t>(Nuclear Cogeneration Industrial Initiative</a:t>
            </a:r>
            <a:r>
              <a:rPr lang="en-GB" sz="1600" dirty="0" smtClean="0">
                <a:latin typeface="Arial" charset="0"/>
              </a:rPr>
              <a:t>): new uses of nuclear energy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600" dirty="0" smtClean="0">
                <a:latin typeface="Arial" charset="0"/>
              </a:rPr>
              <a:t>Membership in a pillar does not imply membership in SNETP</a:t>
            </a:r>
            <a:endParaRPr lang="en-GB" sz="1600" dirty="0">
              <a:latin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1800" dirty="0" smtClean="0">
                <a:latin typeface="Arial" charset="0"/>
              </a:rPr>
              <a:t>SNETP is not a project funding structure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1800" dirty="0" smtClean="0">
                <a:latin typeface="Arial" charset="0"/>
              </a:rPr>
              <a:t>Nuclear safety authorities take little or no part to SNETP’s activities 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1800" dirty="0" smtClean="0">
                <a:latin typeface="Arial" charset="0"/>
              </a:rPr>
              <a:t>Very weak links between SNETP and civil society 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1800" dirty="0" smtClean="0">
                <a:latin typeface="Arial" charset="0"/>
              </a:rPr>
              <a:t>Gap between SNETP’s total budget (7 B€) and </a:t>
            </a:r>
            <a:r>
              <a:rPr lang="en-GB" sz="1800" dirty="0" err="1" smtClean="0">
                <a:latin typeface="Arial" charset="0"/>
              </a:rPr>
              <a:t>Euratom</a:t>
            </a:r>
            <a:r>
              <a:rPr lang="en-GB" sz="1800" dirty="0" smtClean="0">
                <a:latin typeface="Arial" charset="0"/>
              </a:rPr>
              <a:t> 2020 fission budget (50 M€)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endParaRPr lang="en-GB" sz="1800" dirty="0" smtClean="0">
              <a:latin typeface="Arial" charset="0"/>
            </a:endParaRP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endParaRPr lang="en-GB" sz="1600" dirty="0" smtClean="0">
              <a:latin typeface="Arial" charset="0"/>
            </a:endParaRP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endParaRPr lang="en-GB" sz="1600" dirty="0" smtClean="0">
              <a:latin typeface="Arial" charset="0"/>
            </a:endParaRPr>
          </a:p>
          <a:p>
            <a:pPr marL="784225" lvl="1" indent="-342900">
              <a:lnSpc>
                <a:spcPct val="90000"/>
              </a:lnSpc>
              <a:spcBef>
                <a:spcPts val="1200"/>
              </a:spcBef>
            </a:pPr>
            <a:endParaRPr lang="en-GB" sz="1600" dirty="0" smtClean="0">
              <a:latin typeface="Arial" charset="0"/>
            </a:endParaRPr>
          </a:p>
          <a:p>
            <a:pPr marL="784225" lvl="1" indent="-342900">
              <a:lnSpc>
                <a:spcPct val="90000"/>
              </a:lnSpc>
              <a:spcBef>
                <a:spcPts val="1200"/>
              </a:spcBef>
            </a:pPr>
            <a:endParaRPr lang="en-GB" sz="1600" dirty="0" smtClean="0">
              <a:latin typeface="Arial" charset="0"/>
            </a:endParaRPr>
          </a:p>
          <a:p>
            <a:pPr marL="342900" indent="-342900">
              <a:lnSpc>
                <a:spcPct val="90000"/>
              </a:lnSpc>
            </a:pPr>
            <a:endParaRPr lang="en-GB" sz="1400" dirty="0" smtClean="0">
              <a:latin typeface="Arial" charset="0"/>
            </a:endParaRPr>
          </a:p>
        </p:txBody>
      </p:sp>
      <p:sp>
        <p:nvSpPr>
          <p:cNvPr id="32769" name="Rectangle 8"/>
          <p:cNvSpPr txBox="1">
            <a:spLocks noGrp="1" noChangeArrowheads="1"/>
          </p:cNvSpPr>
          <p:nvPr/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05862848-6F4A-E940-B999-A8BB9C17EF45}" type="slidenum">
              <a:rPr lang="fr-FR" sz="1000"/>
              <a:pPr algn="r" eaLnBrk="1" hangingPunct="1"/>
              <a:t>10</a:t>
            </a:fld>
            <a:endParaRPr lang="fr-FR" sz="100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42988" y="333375"/>
            <a:ext cx="7413625" cy="1143000"/>
          </a:xfrm>
        </p:spPr>
        <p:txBody>
          <a:bodyPr/>
          <a:lstStyle/>
          <a:p>
            <a:r>
              <a:rPr lang="en-GB" sz="2900" dirty="0" smtClean="0">
                <a:solidFill>
                  <a:srgbClr val="CC9900"/>
                </a:solidFill>
                <a:latin typeface="Arial" charset="0"/>
              </a:rPr>
              <a:t>SNETP (2007): a “political platform” ensuring links between 3 autonomous pillars</a:t>
            </a:r>
            <a:endParaRPr lang="en-GB" sz="2900" dirty="0">
              <a:solidFill>
                <a:srgbClr val="CC99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160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9350" y="1556792"/>
            <a:ext cx="4890883" cy="4581128"/>
          </a:xfrm>
          <a:prstGeom prst="rect">
            <a:avLst/>
          </a:prstGeom>
        </p:spPr>
      </p:pic>
      <p:sp>
        <p:nvSpPr>
          <p:cNvPr id="32769" name="Rectangle 8"/>
          <p:cNvSpPr txBox="1">
            <a:spLocks noGrp="1" noChangeArrowheads="1"/>
          </p:cNvSpPr>
          <p:nvPr/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05862848-6F4A-E940-B999-A8BB9C17EF45}" type="slidenum">
              <a:rPr lang="fr-FR" sz="1000"/>
              <a:pPr algn="r" eaLnBrk="1" hangingPunct="1"/>
              <a:t>11</a:t>
            </a:fld>
            <a:endParaRPr lang="fr-FR" sz="100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42988" y="333375"/>
            <a:ext cx="7413625" cy="1143000"/>
          </a:xfrm>
        </p:spPr>
        <p:txBody>
          <a:bodyPr/>
          <a:lstStyle/>
          <a:p>
            <a:r>
              <a:rPr lang="en-GB" sz="2900" dirty="0" smtClean="0">
                <a:solidFill>
                  <a:srgbClr val="CC9900"/>
                </a:solidFill>
                <a:latin typeface="Arial" charset="0"/>
              </a:rPr>
              <a:t>SNETP Governance structures</a:t>
            </a:r>
            <a:endParaRPr lang="en-GB" sz="2900" dirty="0">
              <a:solidFill>
                <a:srgbClr val="CC9900"/>
              </a:solidFill>
              <a:latin typeface="Arial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536" y="1844675"/>
            <a:ext cx="4248472" cy="4679950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1700" dirty="0" smtClean="0">
                <a:latin typeface="Arial" charset="0"/>
              </a:rPr>
              <a:t>SNETP is </a:t>
            </a:r>
            <a:r>
              <a:rPr lang="en-GB" sz="1700" b="1" dirty="0" smtClean="0">
                <a:latin typeface="Arial" charset="0"/>
              </a:rPr>
              <a:t>not a legal entity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1700" b="1" dirty="0" smtClean="0">
                <a:latin typeface="Arial" charset="0"/>
              </a:rPr>
              <a:t>General Assembly </a:t>
            </a:r>
            <a:r>
              <a:rPr lang="en-GB" sz="1700" dirty="0" smtClean="0">
                <a:latin typeface="Arial" charset="0"/>
              </a:rPr>
              <a:t>meets yearly</a:t>
            </a:r>
            <a:endParaRPr lang="en-GB" sz="1700" b="1" dirty="0" smtClean="0">
              <a:latin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1700" dirty="0" smtClean="0">
                <a:latin typeface="Arial" charset="0"/>
              </a:rPr>
              <a:t>The </a:t>
            </a:r>
            <a:r>
              <a:rPr lang="en-GB" sz="1700" b="1" dirty="0" smtClean="0">
                <a:latin typeface="Arial" charset="0"/>
              </a:rPr>
              <a:t>Governing Board</a:t>
            </a:r>
            <a:r>
              <a:rPr lang="en-GB" sz="1700" dirty="0" smtClean="0">
                <a:latin typeface="Arial" charset="0"/>
              </a:rPr>
              <a:t> is the decision-making body, gathering high-level representatives of about 30 members of SNETP (2 to 3 meetings / year)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1700" dirty="0" smtClean="0">
                <a:latin typeface="Arial" charset="0"/>
              </a:rPr>
              <a:t>The </a:t>
            </a:r>
            <a:r>
              <a:rPr lang="en-GB" sz="1700" b="1" dirty="0" smtClean="0">
                <a:latin typeface="Arial" charset="0"/>
              </a:rPr>
              <a:t>Executive Committee</a:t>
            </a:r>
            <a:r>
              <a:rPr lang="en-GB" sz="1700" dirty="0" smtClean="0">
                <a:latin typeface="Arial" charset="0"/>
              </a:rPr>
              <a:t> is the executive body, composed of deputies of Governing Board members (about 20 members, 3 meetings / year) 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1700" dirty="0" smtClean="0">
                <a:latin typeface="Arial" charset="0"/>
              </a:rPr>
              <a:t>Permanent </a:t>
            </a:r>
            <a:r>
              <a:rPr lang="en-GB" sz="1700" b="1" dirty="0" smtClean="0">
                <a:latin typeface="Arial" charset="0"/>
              </a:rPr>
              <a:t>Task Forces</a:t>
            </a:r>
            <a:r>
              <a:rPr lang="en-GB" sz="1700" dirty="0" smtClean="0">
                <a:latin typeface="Arial" charset="0"/>
              </a:rPr>
              <a:t> for each pillar + thematic task forces (SRA, Deployment Plan, Education &amp; training) 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1700" dirty="0" smtClean="0">
                <a:latin typeface="Arial" charset="0"/>
              </a:rPr>
              <a:t>Ad hoc </a:t>
            </a:r>
            <a:r>
              <a:rPr lang="en-GB" sz="1700" b="1" dirty="0" smtClean="0">
                <a:latin typeface="Arial" charset="0"/>
              </a:rPr>
              <a:t>Task groups </a:t>
            </a:r>
            <a:r>
              <a:rPr lang="en-GB" sz="1700" dirty="0" smtClean="0">
                <a:latin typeface="Arial" charset="0"/>
              </a:rPr>
              <a:t>(e.g. on Fukushima)</a:t>
            </a:r>
          </a:p>
        </p:txBody>
      </p:sp>
    </p:spTree>
    <p:extLst>
      <p:ext uri="{BB962C8B-B14F-4D97-AF65-F5344CB8AC3E}">
        <p14:creationId xmlns:p14="http://schemas.microsoft.com/office/powerpoint/2010/main" val="803700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2204864"/>
            <a:ext cx="4341313" cy="3623624"/>
          </a:xfrm>
          <a:prstGeom prst="rect">
            <a:avLst/>
          </a:prstGeom>
        </p:spPr>
      </p:pic>
      <p:sp>
        <p:nvSpPr>
          <p:cNvPr id="32769" name="Rectangle 8"/>
          <p:cNvSpPr txBox="1">
            <a:spLocks noGrp="1" noChangeArrowheads="1"/>
          </p:cNvSpPr>
          <p:nvPr/>
        </p:nvSpPr>
        <p:spPr bwMode="auto">
          <a:xfrm>
            <a:off x="6660232" y="6237312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05862848-6F4A-E940-B999-A8BB9C17EF45}" type="slidenum">
              <a:rPr lang="fr-FR" sz="1000"/>
              <a:pPr algn="r" eaLnBrk="1" hangingPunct="1"/>
              <a:t>12</a:t>
            </a:fld>
            <a:endParaRPr lang="fr-FR" sz="100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42988" y="333375"/>
            <a:ext cx="7413625" cy="1143000"/>
          </a:xfrm>
        </p:spPr>
        <p:txBody>
          <a:bodyPr/>
          <a:lstStyle/>
          <a:p>
            <a:r>
              <a:rPr lang="en-GB" sz="2900" dirty="0" smtClean="0">
                <a:solidFill>
                  <a:srgbClr val="CC9900"/>
                </a:solidFill>
                <a:latin typeface="Arial" charset="0"/>
              </a:rPr>
              <a:t>NUGENIA (2011): a legal entity gathering industries, research organisations &amp; TSOs in research for safety of Gen II &amp; III reactors</a:t>
            </a:r>
            <a:endParaRPr lang="en-GB" sz="2900" dirty="0">
              <a:solidFill>
                <a:srgbClr val="CC9900"/>
              </a:solidFill>
              <a:latin typeface="Arial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576" y="1844824"/>
            <a:ext cx="3888681" cy="4679950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1800" dirty="0" smtClean="0">
                <a:latin typeface="Arial" charset="0"/>
              </a:rPr>
              <a:t>NUGENIA = SNETP Gen II &amp; III pillar + NULIFE (</a:t>
            </a:r>
            <a:r>
              <a:rPr lang="en-GB" sz="1800" dirty="0" err="1" smtClean="0">
                <a:latin typeface="Arial" charset="0"/>
              </a:rPr>
              <a:t>NoE</a:t>
            </a:r>
            <a:r>
              <a:rPr lang="en-GB" sz="1800" dirty="0" smtClean="0">
                <a:latin typeface="Arial" charset="0"/>
              </a:rPr>
              <a:t> on safety of nuclear facilities) + SARNET (</a:t>
            </a:r>
            <a:r>
              <a:rPr lang="en-GB" sz="1800" dirty="0" err="1" smtClean="0">
                <a:latin typeface="Arial" charset="0"/>
              </a:rPr>
              <a:t>NoE</a:t>
            </a:r>
            <a:r>
              <a:rPr lang="en-GB" sz="1800" dirty="0" smtClean="0">
                <a:latin typeface="Arial" charset="0"/>
              </a:rPr>
              <a:t> on severe accidents)</a:t>
            </a:r>
          </a:p>
          <a:p>
            <a:pPr marL="342900" indent="-342900">
              <a:lnSpc>
                <a:spcPct val="90000"/>
              </a:lnSpc>
              <a:spcBef>
                <a:spcPts val="1100"/>
              </a:spcBef>
            </a:pPr>
            <a:r>
              <a:rPr lang="en-GB" sz="1800" dirty="0" smtClean="0">
                <a:latin typeface="Arial" charset="0"/>
              </a:rPr>
              <a:t>70 members: research organisations, industries, TSOs</a:t>
            </a:r>
          </a:p>
          <a:p>
            <a:pPr marL="342900" indent="-342900">
              <a:lnSpc>
                <a:spcPct val="90000"/>
              </a:lnSpc>
              <a:spcBef>
                <a:spcPts val="1100"/>
              </a:spcBef>
            </a:pPr>
            <a:r>
              <a:rPr lang="en-GB" sz="1800" dirty="0" smtClean="0">
                <a:latin typeface="Arial" charset="0"/>
              </a:rPr>
              <a:t>Belgian association since 2011</a:t>
            </a:r>
          </a:p>
          <a:p>
            <a:pPr marL="342900" indent="-342900">
              <a:lnSpc>
                <a:spcPct val="90000"/>
              </a:lnSpc>
              <a:spcBef>
                <a:spcPts val="1100"/>
              </a:spcBef>
            </a:pPr>
            <a:r>
              <a:rPr lang="en-GB" sz="1800" dirty="0" smtClean="0">
                <a:latin typeface="Arial" charset="0"/>
              </a:rPr>
              <a:t>Aim: bridging needs and skills</a:t>
            </a:r>
          </a:p>
          <a:p>
            <a:pPr marL="342900" indent="-342900">
              <a:lnSpc>
                <a:spcPct val="90000"/>
              </a:lnSpc>
              <a:spcBef>
                <a:spcPts val="1100"/>
              </a:spcBef>
            </a:pPr>
            <a:r>
              <a:rPr lang="en-GB" sz="1800" dirty="0" smtClean="0">
                <a:latin typeface="Arial" charset="0"/>
              </a:rPr>
              <a:t>A 3-steps procedure for developing research projects</a:t>
            </a:r>
          </a:p>
          <a:p>
            <a:pPr marL="342900" indent="-342900">
              <a:lnSpc>
                <a:spcPct val="90000"/>
              </a:lnSpc>
              <a:spcBef>
                <a:spcPts val="1100"/>
              </a:spcBef>
            </a:pPr>
            <a:r>
              <a:rPr lang="en-GB" sz="1800" dirty="0" smtClean="0">
                <a:latin typeface="Arial" charset="0"/>
              </a:rPr>
              <a:t>Self-funded structure</a:t>
            </a:r>
          </a:p>
          <a:p>
            <a:pPr marL="342900" indent="-342900">
              <a:lnSpc>
                <a:spcPct val="90000"/>
              </a:lnSpc>
              <a:spcBef>
                <a:spcPts val="1100"/>
              </a:spcBef>
            </a:pPr>
            <a:r>
              <a:rPr lang="en-GB" sz="1800" dirty="0" smtClean="0">
                <a:latin typeface="Arial" charset="0"/>
              </a:rPr>
              <a:t>Projects funded by members + EC or national research funds</a:t>
            </a:r>
          </a:p>
          <a:p>
            <a:pPr marL="342900" indent="-342900">
              <a:lnSpc>
                <a:spcPct val="90000"/>
              </a:lnSpc>
              <a:spcBef>
                <a:spcPts val="1100"/>
              </a:spcBef>
            </a:pPr>
            <a:r>
              <a:rPr lang="en-GB" sz="1800" dirty="0" smtClean="0">
                <a:latin typeface="Arial" charset="0"/>
              </a:rPr>
              <a:t>Sensitive issue: intellectual property &amp; access to results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endParaRPr lang="en-GB" sz="1800" dirty="0" smtClean="0">
              <a:latin typeface="Arial" charset="0"/>
            </a:endParaRPr>
          </a:p>
          <a:p>
            <a:pPr marL="342900" indent="-342900">
              <a:lnSpc>
                <a:spcPct val="90000"/>
              </a:lnSpc>
            </a:pPr>
            <a:endParaRPr lang="en-GB" sz="1400" dirty="0">
              <a:latin typeface="Arial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7236296" y="3429000"/>
            <a:ext cx="1584176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47675" indent="-4476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charset="0"/>
              <a:buChar char="n"/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889000" indent="-4397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charset="0"/>
              <a:buChar char="¡"/>
              <a:defRPr sz="28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293813" indent="-4032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charset="0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81163" indent="-385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charset="0"/>
              <a:buChar char="¡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70100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273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845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417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989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r>
              <a:rPr lang="en-GB" sz="1400" dirty="0" smtClean="0">
                <a:latin typeface="Arial" charset="0"/>
              </a:rPr>
              <a:t>TSOs / Operators</a:t>
            </a:r>
          </a:p>
          <a:p>
            <a:pPr marL="342900" indent="-342900">
              <a:lnSpc>
                <a:spcPct val="90000"/>
              </a:lnSpc>
            </a:pPr>
            <a:endParaRPr lang="fr-FR" sz="18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412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8"/>
          <p:cNvSpPr txBox="1">
            <a:spLocks noGrp="1" noChangeArrowheads="1"/>
          </p:cNvSpPr>
          <p:nvPr/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05862848-6F4A-E940-B999-A8BB9C17EF45}" type="slidenum">
              <a:rPr lang="fr-FR" sz="1000"/>
              <a:pPr algn="r" eaLnBrk="1" hangingPunct="1"/>
              <a:t>13</a:t>
            </a:fld>
            <a:endParaRPr lang="fr-FR" sz="100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42988" y="333375"/>
            <a:ext cx="7413625" cy="1143000"/>
          </a:xfrm>
        </p:spPr>
        <p:txBody>
          <a:bodyPr/>
          <a:lstStyle/>
          <a:p>
            <a:r>
              <a:rPr lang="en-GB" sz="2900" dirty="0">
                <a:solidFill>
                  <a:srgbClr val="CC9900"/>
                </a:solidFill>
                <a:latin typeface="Arial" charset="0"/>
              </a:rPr>
              <a:t>MELODI (2010): European  cooperation between TSOs &amp; research institutions on research on low doses risks</a:t>
            </a:r>
            <a:endParaRPr lang="fr-FR" sz="2900" dirty="0">
              <a:solidFill>
                <a:srgbClr val="CC9900"/>
              </a:solidFill>
              <a:latin typeface="Arial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2064924"/>
            <a:ext cx="4024904" cy="3986933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644008" y="1700809"/>
            <a:ext cx="4104705" cy="4823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47675" indent="-4476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charset="0"/>
              <a:buChar char="n"/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889000" indent="-4397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charset="0"/>
              <a:buChar char="¡"/>
              <a:defRPr sz="28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293813" indent="-4032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charset="0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81163" indent="-385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charset="0"/>
              <a:buChar char="¡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70100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273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845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417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989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en-GB" sz="1800" dirty="0" smtClean="0">
                <a:latin typeface="Arial" charset="0"/>
              </a:rPr>
              <a:t>Origins: High level experts group report (2009) on European research on low doses (serving as a preliminary SRA)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1800" dirty="0" smtClean="0">
                <a:latin typeface="Arial" charset="0"/>
              </a:rPr>
              <a:t>5 founding members wishing to have a common research platform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1800" dirty="0" smtClean="0">
                <a:latin typeface="Arial" charset="0"/>
              </a:rPr>
              <a:t>21 members today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1800" dirty="0" smtClean="0">
                <a:latin typeface="Arial" charset="0"/>
              </a:rPr>
              <a:t>Short-term support (6 years) of the EC: </a:t>
            </a:r>
            <a:r>
              <a:rPr lang="en-GB" sz="1800" dirty="0" err="1" smtClean="0">
                <a:latin typeface="Arial" charset="0"/>
              </a:rPr>
              <a:t>NoE</a:t>
            </a:r>
            <a:r>
              <a:rPr lang="en-GB" sz="1800" dirty="0" smtClean="0">
                <a:latin typeface="Arial" charset="0"/>
              </a:rPr>
              <a:t> </a:t>
            </a:r>
            <a:r>
              <a:rPr lang="en-GB" sz="1800" dirty="0" err="1" smtClean="0">
                <a:latin typeface="Arial" charset="0"/>
              </a:rPr>
              <a:t>DoReMi</a:t>
            </a:r>
            <a:r>
              <a:rPr lang="en-GB" sz="1800" dirty="0" smtClean="0">
                <a:latin typeface="Arial" charset="0"/>
              </a:rPr>
              <a:t> (2010)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1800" dirty="0" smtClean="0">
                <a:latin typeface="Arial" charset="0"/>
              </a:rPr>
              <a:t>Legal entity (association) in 2010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1800" dirty="0" smtClean="0">
                <a:latin typeface="Arial" charset="0"/>
              </a:rPr>
              <a:t>Funded by members + possible subsidies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1800" dirty="0" smtClean="0">
                <a:latin typeface="Arial" charset="0"/>
              </a:rPr>
              <a:t>Tool for interactions with stakeholders: yearly MELODI “open workshops” including a stakeholders meeting</a:t>
            </a:r>
            <a:endParaRPr lang="en-GB" sz="16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999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8"/>
          <p:cNvSpPr txBox="1">
            <a:spLocks noGrp="1" noChangeArrowheads="1"/>
          </p:cNvSpPr>
          <p:nvPr/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05862848-6F4A-E940-B999-A8BB9C17EF45}" type="slidenum">
              <a:rPr lang="fr-FR" sz="1000"/>
              <a:pPr algn="r" eaLnBrk="1" hangingPunct="1"/>
              <a:t>14</a:t>
            </a:fld>
            <a:endParaRPr lang="fr-FR" sz="100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42988" y="333375"/>
            <a:ext cx="7413625" cy="1143000"/>
          </a:xfrm>
        </p:spPr>
        <p:txBody>
          <a:bodyPr/>
          <a:lstStyle/>
          <a:p>
            <a:r>
              <a:rPr lang="en-GB" sz="2900" dirty="0" smtClean="0">
                <a:solidFill>
                  <a:srgbClr val="CC9900"/>
                </a:solidFill>
                <a:latin typeface="Arial" charset="0"/>
              </a:rPr>
              <a:t>IGD-TP: a waste management operators-led platform in search for appropriate format of cooperation with TSOs &amp; regulators</a:t>
            </a:r>
            <a:endParaRPr lang="en-GB" sz="2900" dirty="0">
              <a:solidFill>
                <a:srgbClr val="CC9900"/>
              </a:solidFill>
              <a:latin typeface="Arial" charset="0"/>
            </a:endParaRPr>
          </a:p>
        </p:txBody>
      </p:sp>
      <p:pic>
        <p:nvPicPr>
          <p:cNvPr id="5" name="Image 4" descr="http://www.igdtp.eu/Images/IGDTPOrganisation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4968552" cy="352839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508104" y="1844675"/>
            <a:ext cx="3312368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47675" indent="-4476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charset="0"/>
              <a:buChar char="n"/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889000" indent="-4397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charset="0"/>
              <a:buChar char="¡"/>
              <a:defRPr sz="28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293813" indent="-4032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charset="0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81163" indent="-385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charset="0"/>
              <a:buChar char="¡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70100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273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845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417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989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  <a:spcBef>
                <a:spcPts val="900"/>
              </a:spcBef>
            </a:pPr>
            <a:r>
              <a:rPr lang="en-GB" sz="1700" dirty="0" smtClean="0">
                <a:latin typeface="Arial" charset="0"/>
              </a:rPr>
              <a:t>Origins: CARD European project (2006-2007)</a:t>
            </a:r>
          </a:p>
          <a:p>
            <a:pPr>
              <a:lnSpc>
                <a:spcPct val="90000"/>
              </a:lnSpc>
              <a:spcBef>
                <a:spcPts val="900"/>
              </a:spcBef>
            </a:pPr>
            <a:r>
              <a:rPr lang="en-GB" sz="1700" dirty="0" smtClean="0">
                <a:latin typeface="Arial" charset="0"/>
              </a:rPr>
              <a:t>“Vision” (2009) drafted essentially </a:t>
            </a:r>
            <a:r>
              <a:rPr lang="en-GB" sz="1700" dirty="0">
                <a:latin typeface="Arial" charset="0"/>
              </a:rPr>
              <a:t>by </a:t>
            </a:r>
            <a:r>
              <a:rPr lang="en-GB" sz="1700" dirty="0" smtClean="0">
                <a:latin typeface="Arial" charset="0"/>
              </a:rPr>
              <a:t>operators</a:t>
            </a:r>
          </a:p>
          <a:p>
            <a:pPr>
              <a:lnSpc>
                <a:spcPct val="90000"/>
              </a:lnSpc>
              <a:spcBef>
                <a:spcPts val="900"/>
              </a:spcBef>
            </a:pPr>
            <a:r>
              <a:rPr lang="en-GB" sz="1700" dirty="0" smtClean="0">
                <a:latin typeface="Arial" charset="0"/>
              </a:rPr>
              <a:t>Modes of interactions with TSOs not established  (mirror group not considered as satisfactory)</a:t>
            </a:r>
          </a:p>
          <a:p>
            <a:pPr>
              <a:lnSpc>
                <a:spcPct val="90000"/>
              </a:lnSpc>
              <a:spcBef>
                <a:spcPts val="900"/>
              </a:spcBef>
            </a:pPr>
            <a:r>
              <a:rPr lang="en-GB" sz="1700" dirty="0" smtClean="0">
                <a:latin typeface="Arial" charset="0"/>
              </a:rPr>
              <a:t>Executive group mainly composed of operators</a:t>
            </a:r>
          </a:p>
          <a:p>
            <a:pPr>
              <a:lnSpc>
                <a:spcPct val="90000"/>
              </a:lnSpc>
              <a:spcBef>
                <a:spcPts val="900"/>
              </a:spcBef>
            </a:pPr>
            <a:r>
              <a:rPr lang="en-GB" sz="1700" dirty="0" smtClean="0">
                <a:latin typeface="Arial" charset="0"/>
              </a:rPr>
              <a:t>Frustrating membership experience of an NGO</a:t>
            </a:r>
          </a:p>
          <a:p>
            <a:pPr>
              <a:lnSpc>
                <a:spcPct val="90000"/>
              </a:lnSpc>
              <a:spcBef>
                <a:spcPts val="900"/>
              </a:spcBef>
            </a:pPr>
            <a:r>
              <a:rPr lang="en-GB" sz="1700" dirty="0" smtClean="0">
                <a:latin typeface="Arial" charset="0"/>
              </a:rPr>
              <a:t>Not a legal entity</a:t>
            </a:r>
          </a:p>
          <a:p>
            <a:pPr>
              <a:lnSpc>
                <a:spcPct val="90000"/>
              </a:lnSpc>
              <a:spcBef>
                <a:spcPts val="900"/>
              </a:spcBef>
            </a:pPr>
            <a:r>
              <a:rPr lang="en-GB" sz="1700" dirty="0" smtClean="0">
                <a:latin typeface="Arial" charset="0"/>
              </a:rPr>
              <a:t>IGD-TP in search of governance structures enabling cooperation with regulators &amp; TSOs  </a:t>
            </a:r>
            <a:endParaRPr lang="en-GB" sz="1800" dirty="0" smtClean="0">
              <a:latin typeface="Arial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55650" y="5589239"/>
            <a:ext cx="4464421" cy="935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47675" indent="-4476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charset="0"/>
              <a:buChar char="n"/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889000" indent="-4397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charset="0"/>
              <a:buChar char="¡"/>
              <a:defRPr sz="28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293813" indent="-4032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charset="0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81163" indent="-385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charset="0"/>
              <a:buChar char="¡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70100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273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845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417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989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indent="-342900">
              <a:lnSpc>
                <a:spcPct val="90000"/>
              </a:lnSpc>
              <a:spcBef>
                <a:spcPts val="600"/>
              </a:spcBef>
            </a:pPr>
            <a:r>
              <a:rPr lang="en-GB" sz="1700" dirty="0" smtClean="0">
                <a:latin typeface="Arial" charset="0"/>
              </a:rPr>
              <a:t>2009: Vision report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</a:pPr>
            <a:r>
              <a:rPr lang="en-GB" sz="1700" dirty="0" smtClean="0">
                <a:latin typeface="Arial" charset="0"/>
              </a:rPr>
              <a:t>July 2011: final version of the SRA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</a:pPr>
            <a:r>
              <a:rPr lang="en-GB" sz="1700" dirty="0" smtClean="0">
                <a:latin typeface="Arial" charset="0"/>
              </a:rPr>
              <a:t>June 2012: Deployment Plan 2011-2016</a:t>
            </a:r>
          </a:p>
        </p:txBody>
      </p:sp>
    </p:spTree>
    <p:extLst>
      <p:ext uri="{BB962C8B-B14F-4D97-AF65-F5344CB8AC3E}">
        <p14:creationId xmlns:p14="http://schemas.microsoft.com/office/powerpoint/2010/main" val="1129331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8"/>
          <p:cNvSpPr txBox="1">
            <a:spLocks noGrp="1" noChangeArrowheads="1"/>
          </p:cNvSpPr>
          <p:nvPr/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05862848-6F4A-E940-B999-A8BB9C17EF45}" type="slidenum">
              <a:rPr lang="fr-FR" sz="1000"/>
              <a:pPr algn="r" eaLnBrk="1" hangingPunct="1"/>
              <a:t>15</a:t>
            </a:fld>
            <a:endParaRPr lang="fr-FR" sz="100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42988" y="333375"/>
            <a:ext cx="7413625" cy="1143000"/>
          </a:xfrm>
        </p:spPr>
        <p:txBody>
          <a:bodyPr/>
          <a:lstStyle/>
          <a:p>
            <a:r>
              <a:rPr lang="en-GB" sz="2900" dirty="0" smtClean="0">
                <a:solidFill>
                  <a:srgbClr val="CC9900"/>
                </a:solidFill>
                <a:latin typeface="Arial" charset="0"/>
              </a:rPr>
              <a:t>SITEX (2012): towards a European structure for TSOs &amp; regulators cooperation &amp; research</a:t>
            </a:r>
            <a:endParaRPr lang="en-GB" sz="2900" dirty="0">
              <a:solidFill>
                <a:srgbClr val="CC9900"/>
              </a:solidFill>
              <a:latin typeface="Arial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1844675"/>
            <a:ext cx="7993063" cy="4679950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1800" dirty="0" smtClean="0">
                <a:latin typeface="Arial" charset="0"/>
              </a:rPr>
              <a:t>In order to responds to needs for improved interactions </a:t>
            </a:r>
            <a:r>
              <a:rPr lang="en-GB" sz="1800" dirty="0">
                <a:latin typeface="Arial" charset="0"/>
              </a:rPr>
              <a:t>between TSOs, regulators </a:t>
            </a:r>
            <a:r>
              <a:rPr lang="en-GB" sz="1800" dirty="0" smtClean="0">
                <a:latin typeface="Arial" charset="0"/>
              </a:rPr>
              <a:t>&amp; operators in EU research, the EC initiates a call for “support </a:t>
            </a:r>
            <a:r>
              <a:rPr lang="en-GB" sz="1800" dirty="0">
                <a:latin typeface="Arial" charset="0"/>
              </a:rPr>
              <a:t>for regulatory functions in the area of </a:t>
            </a:r>
            <a:r>
              <a:rPr lang="en-GB" sz="1800" dirty="0" smtClean="0">
                <a:latin typeface="Arial" charset="0"/>
              </a:rPr>
              <a:t>geological disposals” (2011)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600" dirty="0" smtClean="0">
                <a:latin typeface="Arial" charset="0"/>
              </a:rPr>
              <a:t>“One </a:t>
            </a:r>
            <a:r>
              <a:rPr lang="en-GB" sz="1600" dirty="0">
                <a:latin typeface="Arial" charset="0"/>
              </a:rPr>
              <a:t>particular more tangible outcome of the project could be, for example, the establishing of a formal IGD-TP 'mirror group' on regulatory </a:t>
            </a:r>
            <a:r>
              <a:rPr lang="en-GB" sz="1600" dirty="0" smtClean="0">
                <a:latin typeface="Arial" charset="0"/>
              </a:rPr>
              <a:t>functions” </a:t>
            </a:r>
          </a:p>
          <a:p>
            <a:pPr marL="342900" indent="-342900">
              <a:lnSpc>
                <a:spcPct val="90000"/>
              </a:lnSpc>
              <a:spcBef>
                <a:spcPts val="900"/>
              </a:spcBef>
            </a:pPr>
            <a:r>
              <a:rPr lang="en-GB" sz="1800" dirty="0" smtClean="0">
                <a:latin typeface="Arial" charset="0"/>
              </a:rPr>
              <a:t>TSOs &amp; regulators seize this as an opportunity to go beyond a mirror group and set up an autonomous network of TSOs &amp; regulators able to 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600" dirty="0" smtClean="0">
                <a:latin typeface="Arial" charset="0"/>
              </a:rPr>
              <a:t>Federate the stakeholders concerned by geological disposals who are not included in IGD-TP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600" dirty="0" smtClean="0">
                <a:latin typeface="Arial" charset="0"/>
              </a:rPr>
              <a:t>Develop &amp; implement its research agenda on radioactive waste management 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600" dirty="0" smtClean="0">
                <a:latin typeface="Arial" charset="0"/>
              </a:rPr>
              <a:t>Get support from European research 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1800" dirty="0" smtClean="0">
                <a:solidFill>
                  <a:srgbClr val="292929"/>
                </a:solidFill>
                <a:latin typeface="Arial" charset="0"/>
              </a:rPr>
              <a:t>15 TSOs, regulators &amp; research bodies gathered in a 2-year project</a:t>
            </a:r>
          </a:p>
          <a:p>
            <a:pPr marL="342900" indent="-342900">
              <a:lnSpc>
                <a:spcPct val="90000"/>
              </a:lnSpc>
              <a:spcBef>
                <a:spcPts val="900"/>
              </a:spcBef>
            </a:pPr>
            <a:r>
              <a:rPr lang="en-GB" sz="1800" dirty="0" smtClean="0">
                <a:solidFill>
                  <a:srgbClr val="292929"/>
                </a:solidFill>
                <a:latin typeface="Arial" charset="0"/>
              </a:rPr>
              <a:t>Objective: build conditions for a sustainable European network of Expertise Functions </a:t>
            </a:r>
            <a:r>
              <a:rPr lang="en-GB" sz="1800" dirty="0">
                <a:solidFill>
                  <a:srgbClr val="292929"/>
                </a:solidFill>
                <a:latin typeface="Arial" charset="0"/>
              </a:rPr>
              <a:t>e</a:t>
            </a:r>
            <a:r>
              <a:rPr lang="en-GB" sz="1800" dirty="0" smtClean="0">
                <a:solidFill>
                  <a:srgbClr val="292929"/>
                </a:solidFill>
                <a:latin typeface="Arial" charset="0"/>
              </a:rPr>
              <a:t>nabling interactions with regulators, Civil </a:t>
            </a:r>
            <a:r>
              <a:rPr lang="en-GB" sz="1800" dirty="0">
                <a:solidFill>
                  <a:srgbClr val="292929"/>
                </a:solidFill>
                <a:latin typeface="Arial" charset="0"/>
              </a:rPr>
              <a:t>S</a:t>
            </a:r>
            <a:r>
              <a:rPr lang="en-GB" sz="1800" dirty="0" smtClean="0">
                <a:solidFill>
                  <a:srgbClr val="292929"/>
                </a:solidFill>
                <a:latin typeface="Arial" charset="0"/>
              </a:rPr>
              <a:t>ociety and WMOs</a:t>
            </a:r>
          </a:p>
          <a:p>
            <a:pPr marL="342900" indent="-342900">
              <a:lnSpc>
                <a:spcPct val="90000"/>
              </a:lnSpc>
              <a:spcBef>
                <a:spcPts val="900"/>
              </a:spcBef>
            </a:pPr>
            <a:r>
              <a:rPr lang="en-GB" sz="1800" dirty="0" smtClean="0">
                <a:solidFill>
                  <a:srgbClr val="292929"/>
                </a:solidFill>
                <a:latin typeface="Arial" charset="0"/>
              </a:rPr>
              <a:t>Structure: 6 work </a:t>
            </a:r>
            <a:r>
              <a:rPr lang="en-GB" sz="1800" dirty="0" smtClean="0">
                <a:latin typeface="Arial" charset="0"/>
              </a:rPr>
              <a:t>packages corresponding to 5 key tasks + coordination</a:t>
            </a:r>
          </a:p>
          <a:p>
            <a:pPr marL="342900" indent="-342900">
              <a:lnSpc>
                <a:spcPct val="90000"/>
              </a:lnSpc>
              <a:spcBef>
                <a:spcPts val="900"/>
              </a:spcBef>
            </a:pPr>
            <a:r>
              <a:rPr lang="en-GB" sz="1800" dirty="0">
                <a:latin typeface="Arial" charset="0"/>
              </a:rPr>
              <a:t>Governance: Steering Committee </a:t>
            </a:r>
            <a:r>
              <a:rPr lang="en-GB" sz="1800" dirty="0" smtClean="0">
                <a:latin typeface="Arial" charset="0"/>
              </a:rPr>
              <a:t>(1 representative </a:t>
            </a:r>
            <a:r>
              <a:rPr lang="en-GB" sz="1800" dirty="0">
                <a:latin typeface="Arial" charset="0"/>
              </a:rPr>
              <a:t>of each </a:t>
            </a:r>
            <a:r>
              <a:rPr lang="en-GB" sz="1800" dirty="0" smtClean="0">
                <a:latin typeface="Arial" charset="0"/>
              </a:rPr>
              <a:t>partner)</a:t>
            </a:r>
            <a:endParaRPr lang="en-GB" sz="1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969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8"/>
          <p:cNvSpPr txBox="1">
            <a:spLocks noGrp="1" noChangeArrowheads="1"/>
          </p:cNvSpPr>
          <p:nvPr/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05862848-6F4A-E940-B999-A8BB9C17EF45}" type="slidenum">
              <a:rPr lang="fr-FR" sz="1000"/>
              <a:pPr algn="r" eaLnBrk="1" hangingPunct="1"/>
              <a:t>16</a:t>
            </a:fld>
            <a:endParaRPr lang="fr-FR" sz="100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42988" y="333375"/>
            <a:ext cx="7413625" cy="1143000"/>
          </a:xfrm>
        </p:spPr>
        <p:txBody>
          <a:bodyPr/>
          <a:lstStyle/>
          <a:p>
            <a:r>
              <a:rPr lang="en-GB" sz="2900" dirty="0" smtClean="0">
                <a:solidFill>
                  <a:srgbClr val="CC9900"/>
                </a:solidFill>
                <a:latin typeface="Arial" charset="0"/>
              </a:rPr>
              <a:t>Next steps in the structuring of European research on radioactive waste management</a:t>
            </a:r>
            <a:endParaRPr lang="en-GB" sz="2900" dirty="0">
              <a:solidFill>
                <a:srgbClr val="CC9900"/>
              </a:solidFill>
              <a:latin typeface="Arial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1844675"/>
            <a:ext cx="7993063" cy="4679950"/>
          </a:xfrm>
        </p:spPr>
        <p:txBody>
          <a:bodyPr/>
          <a:lstStyle/>
          <a:p>
            <a:pPr marL="342900" indent="-342900">
              <a:lnSpc>
                <a:spcPct val="90000"/>
              </a:lnSpc>
            </a:pPr>
            <a:endParaRPr lang="fr-FR" sz="1400" dirty="0" smtClean="0">
              <a:latin typeface="Arial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342900" indent="-342900">
              <a:lnSpc>
                <a:spcPct val="90000"/>
              </a:lnSpc>
            </a:pPr>
            <a:endParaRPr lang="fr-FR" sz="1400" dirty="0" smtClean="0">
              <a:latin typeface="Arial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827584" y="1916832"/>
            <a:ext cx="7993063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47675" indent="-4476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charset="0"/>
              <a:buChar char="n"/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889000" indent="-4397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charset="0"/>
              <a:buChar char="¡"/>
              <a:defRPr sz="28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293813" indent="-4032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charset="0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81163" indent="-385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charset="0"/>
              <a:buChar char="¡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70100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273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845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417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989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1800" dirty="0" smtClean="0">
                <a:latin typeface="Arial" charset="0"/>
              </a:rPr>
              <a:t>2012: EURATOM call for project for a Preparatory Phase aiming to design “new modes </a:t>
            </a:r>
            <a:r>
              <a:rPr lang="en-GB" sz="1800" dirty="0">
                <a:latin typeface="Arial" charset="0"/>
              </a:rPr>
              <a:t>of operation of integrated research programmes </a:t>
            </a:r>
            <a:r>
              <a:rPr lang="en-GB" sz="1800" dirty="0" smtClean="0">
                <a:latin typeface="Arial" charset="0"/>
              </a:rPr>
              <a:t>at European </a:t>
            </a:r>
            <a:r>
              <a:rPr lang="en-GB" sz="1800" dirty="0">
                <a:latin typeface="Arial" charset="0"/>
              </a:rPr>
              <a:t>level for the development of solutions related to </a:t>
            </a:r>
            <a:r>
              <a:rPr lang="en-GB" sz="1800" dirty="0" smtClean="0">
                <a:latin typeface="Arial" charset="0"/>
              </a:rPr>
              <a:t>the management </a:t>
            </a:r>
            <a:r>
              <a:rPr lang="en-GB" sz="1800" dirty="0">
                <a:latin typeface="Arial" charset="0"/>
              </a:rPr>
              <a:t>of ultimate nuclear </a:t>
            </a:r>
            <a:r>
              <a:rPr lang="en-GB" sz="1800" dirty="0" smtClean="0">
                <a:latin typeface="Arial" charset="0"/>
              </a:rPr>
              <a:t>waste” 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</a:pPr>
            <a:r>
              <a:rPr lang="en-GB" sz="1800" dirty="0" smtClean="0">
                <a:latin typeface="Arial" charset="0"/>
              </a:rPr>
              <a:t>The EC “intends </a:t>
            </a:r>
            <a:r>
              <a:rPr lang="en-GB" sz="1800" dirty="0">
                <a:latin typeface="Arial" charset="0"/>
              </a:rPr>
              <a:t>to implement the above objectives, for a large part, in </a:t>
            </a:r>
            <a:r>
              <a:rPr lang="en-GB" sz="1800" dirty="0" smtClean="0">
                <a:latin typeface="Arial" charset="0"/>
              </a:rPr>
              <a:t>the form </a:t>
            </a:r>
            <a:r>
              <a:rPr lang="en-GB" sz="1800" dirty="0">
                <a:latin typeface="Arial" charset="0"/>
              </a:rPr>
              <a:t>of support to programmatic activities</a:t>
            </a:r>
            <a:r>
              <a:rPr lang="en-GB" sz="1800" dirty="0" smtClean="0">
                <a:latin typeface="Arial" charset="0"/>
              </a:rPr>
              <a:t>. These </a:t>
            </a:r>
            <a:r>
              <a:rPr lang="en-GB" sz="1800" dirty="0">
                <a:latin typeface="Arial" charset="0"/>
              </a:rPr>
              <a:t>activities could be managed by </a:t>
            </a:r>
            <a:r>
              <a:rPr lang="en-GB" sz="1800" dirty="0" smtClean="0">
                <a:latin typeface="Arial" charset="0"/>
              </a:rPr>
              <a:t>external legal </a:t>
            </a:r>
            <a:r>
              <a:rPr lang="en-GB" sz="1800" dirty="0">
                <a:latin typeface="Arial" charset="0"/>
              </a:rPr>
              <a:t>entities </a:t>
            </a:r>
            <a:r>
              <a:rPr lang="en-GB" sz="1800" dirty="0" smtClean="0">
                <a:latin typeface="Arial" charset="0"/>
              </a:rPr>
              <a:t>representing </a:t>
            </a:r>
            <a:r>
              <a:rPr lang="en-GB" sz="1800" dirty="0">
                <a:latin typeface="Arial" charset="0"/>
              </a:rPr>
              <a:t>national public authorities </a:t>
            </a:r>
            <a:r>
              <a:rPr lang="en-GB" sz="1800" dirty="0" smtClean="0">
                <a:latin typeface="Arial" charset="0"/>
              </a:rPr>
              <a:t>and </a:t>
            </a:r>
            <a:r>
              <a:rPr lang="en-GB" sz="1800" dirty="0">
                <a:latin typeface="Arial" charset="0"/>
              </a:rPr>
              <a:t>by bodies of nuclear </a:t>
            </a:r>
            <a:r>
              <a:rPr lang="en-GB" sz="1800" dirty="0" smtClean="0">
                <a:latin typeface="Arial" charset="0"/>
              </a:rPr>
              <a:t>research stakeholders </a:t>
            </a:r>
            <a:r>
              <a:rPr lang="en-GB" sz="1800" dirty="0">
                <a:latin typeface="Arial" charset="0"/>
              </a:rPr>
              <a:t>such </a:t>
            </a:r>
            <a:r>
              <a:rPr lang="en-GB" sz="1800" dirty="0" smtClean="0">
                <a:latin typeface="Arial" charset="0"/>
              </a:rPr>
              <a:t>as [...] IGD-TP” 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</a:pPr>
            <a:r>
              <a:rPr lang="en-GB" sz="1800" dirty="0" smtClean="0">
                <a:latin typeface="Arial" charset="0"/>
              </a:rPr>
              <a:t>The EC, IGD-TP and SITEX agreed on the necessity to develop a common proposal of IGD-TP &amp; SITEX. However, the deadline was too short for developing a common proposal: the call remained unanswered. 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</a:pPr>
            <a:r>
              <a:rPr lang="en-GB" sz="1800" dirty="0" smtClean="0">
                <a:latin typeface="Arial" charset="0"/>
              </a:rPr>
              <a:t>Towards a new call for project for a Preparatory Phase? </a:t>
            </a:r>
          </a:p>
          <a:p>
            <a:pPr marL="784225" lvl="1" indent="-342900">
              <a:lnSpc>
                <a:spcPct val="90000"/>
              </a:lnSpc>
              <a:spcBef>
                <a:spcPts val="1200"/>
              </a:spcBef>
            </a:pPr>
            <a:r>
              <a:rPr lang="en-GB" sz="1600" dirty="0" smtClean="0">
                <a:latin typeface="Arial" charset="0"/>
              </a:rPr>
              <a:t>In coherence with the general strategy of Horizon 2020 resorting to public-private and public-public partnerships </a:t>
            </a:r>
          </a:p>
          <a:p>
            <a:pPr marL="784225" lvl="1" indent="-342900">
              <a:lnSpc>
                <a:spcPct val="90000"/>
              </a:lnSpc>
              <a:spcBef>
                <a:spcPts val="1200"/>
              </a:spcBef>
            </a:pPr>
            <a:r>
              <a:rPr lang="en-GB" sz="1600" dirty="0" smtClean="0">
                <a:latin typeface="Arial" charset="0"/>
              </a:rPr>
              <a:t>An opportunity to get European support to TSOs’ research on RWM   including subjects of interest for civil society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endParaRPr lang="en-GB" sz="18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662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Espace réservé du numéro de diapositive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4B4C4CE2-C412-5245-8D88-7AB1A008384C}" type="slidenum">
              <a:rPr lang="fr-FR" sz="1000"/>
              <a:pPr algn="r" eaLnBrk="1" hangingPunct="1"/>
              <a:t>17</a:t>
            </a:fld>
            <a:endParaRPr lang="fr-FR" sz="1000"/>
          </a:p>
        </p:txBody>
      </p:sp>
      <p:sp>
        <p:nvSpPr>
          <p:cNvPr id="30722" name="Rectangle 14"/>
          <p:cNvSpPr>
            <a:spLocks noGrp="1" noChangeArrowheads="1"/>
          </p:cNvSpPr>
          <p:nvPr>
            <p:ph type="ctrTitle" idx="4294967295"/>
          </p:nvPr>
        </p:nvSpPr>
        <p:spPr>
          <a:xfrm>
            <a:off x="827088" y="1412875"/>
            <a:ext cx="6799262" cy="1600200"/>
          </a:xfrm>
        </p:spPr>
        <p:txBody>
          <a:bodyPr anchor="ctr"/>
          <a:lstStyle/>
          <a:p>
            <a:pPr eaLnBrk="1" hangingPunct="1"/>
            <a:r>
              <a:rPr lang="en-GB" sz="2900" dirty="0" smtClean="0">
                <a:latin typeface="Arial" charset="0"/>
              </a:rPr>
              <a:t>3. Conclusion – Challenges for European research in the field of RWM</a:t>
            </a:r>
            <a:endParaRPr lang="en-GB" sz="2900" dirty="0">
              <a:latin typeface="Arial" charset="0"/>
            </a:endParaRPr>
          </a:p>
        </p:txBody>
      </p:sp>
      <p:sp>
        <p:nvSpPr>
          <p:cNvPr id="30723" name="Rectangle 15"/>
          <p:cNvSpPr>
            <a:spLocks noGrp="1" noChangeArrowheads="1"/>
          </p:cNvSpPr>
          <p:nvPr>
            <p:ph type="subTitle" idx="4294967295"/>
          </p:nvPr>
        </p:nvSpPr>
        <p:spPr>
          <a:xfrm>
            <a:off x="1908175" y="3284538"/>
            <a:ext cx="6192838" cy="1657350"/>
          </a:xfrm>
        </p:spPr>
        <p:txBody>
          <a:bodyPr/>
          <a:lstStyle/>
          <a:p>
            <a:pPr marL="0" indent="0" algn="ctr">
              <a:lnSpc>
                <a:spcPct val="90000"/>
              </a:lnSpc>
              <a:buFont typeface="Wingdings" charset="0"/>
              <a:buNone/>
            </a:pPr>
            <a:endParaRPr lang="fr-FR" sz="2800" i="1" dirty="0">
              <a:latin typeface="Arial" charset="0"/>
            </a:endParaRPr>
          </a:p>
        </p:txBody>
      </p:sp>
      <p:sp>
        <p:nvSpPr>
          <p:cNvPr id="30724" name="Espace réservé du numéro de diapositive 4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endParaRPr lang="fr-FR" sz="1000"/>
          </a:p>
        </p:txBody>
      </p:sp>
    </p:spTree>
    <p:extLst>
      <p:ext uri="{BB962C8B-B14F-4D97-AF65-F5344CB8AC3E}">
        <p14:creationId xmlns:p14="http://schemas.microsoft.com/office/powerpoint/2010/main" val="189057093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8"/>
          <p:cNvSpPr txBox="1">
            <a:spLocks noGrp="1" noChangeArrowheads="1"/>
          </p:cNvSpPr>
          <p:nvPr/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05862848-6F4A-E940-B999-A8BB9C17EF45}" type="slidenum">
              <a:rPr lang="fr-FR" sz="1000"/>
              <a:pPr algn="r" eaLnBrk="1" hangingPunct="1"/>
              <a:t>18</a:t>
            </a:fld>
            <a:endParaRPr lang="fr-FR" sz="100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42988" y="333375"/>
            <a:ext cx="7413625" cy="1143000"/>
          </a:xfrm>
        </p:spPr>
        <p:txBody>
          <a:bodyPr/>
          <a:lstStyle/>
          <a:p>
            <a:r>
              <a:rPr lang="en-GB" sz="2900" dirty="0" smtClean="0">
                <a:solidFill>
                  <a:srgbClr val="CC9900"/>
                </a:solidFill>
                <a:latin typeface="Arial" charset="0"/>
              </a:rPr>
              <a:t>What interactions between TSOs, regulators and operators in the field of RWM research </a:t>
            </a:r>
            <a:endParaRPr lang="en-GB" sz="2900" dirty="0">
              <a:solidFill>
                <a:srgbClr val="CC9900"/>
              </a:solidFill>
              <a:latin typeface="Arial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1844675"/>
            <a:ext cx="7993063" cy="4679950"/>
          </a:xfrm>
        </p:spPr>
        <p:txBody>
          <a:bodyPr/>
          <a:lstStyle/>
          <a:p>
            <a:pPr marL="342900" indent="-342900">
              <a:lnSpc>
                <a:spcPct val="90000"/>
              </a:lnSpc>
            </a:pPr>
            <a:r>
              <a:rPr lang="en-GB" sz="1700" dirty="0" smtClean="0">
                <a:latin typeface="Arial" charset="0"/>
              </a:rPr>
              <a:t>Horizon 2020 clearly calls for balanced cooperation between all stakeholders for a given technology.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1700" dirty="0" smtClean="0">
                <a:latin typeface="Arial" charset="0"/>
              </a:rPr>
              <a:t>Within Horizon 2020, the “Innovation Union” calls for “pursuing a broad concept of innovation”. How can this broad notion of innovation (including social innovation) could be put into practice in the field of RWM? What consequences on research?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1700" dirty="0" smtClean="0">
                <a:latin typeface="Arial" charset="0"/>
              </a:rPr>
              <a:t>DG Energy has a strong concern in preserving the independence of regulators required by the RWM European directive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500" dirty="0" smtClean="0">
                <a:latin typeface="Arial" charset="0"/>
              </a:rPr>
              <a:t>According to art. 6.2 of the Directive, regulators should be strictly independent from “any other body or organisation </a:t>
            </a:r>
            <a:r>
              <a:rPr lang="en-GB" sz="1500" dirty="0">
                <a:latin typeface="Arial" charset="0"/>
              </a:rPr>
              <a:t>concerned </a:t>
            </a:r>
            <a:r>
              <a:rPr lang="en-GB" sz="1500" dirty="0" smtClean="0">
                <a:latin typeface="Arial" charset="0"/>
              </a:rPr>
              <a:t>[…] with the management </a:t>
            </a:r>
            <a:r>
              <a:rPr lang="en-GB" sz="1500" dirty="0">
                <a:latin typeface="Arial" charset="0"/>
              </a:rPr>
              <a:t>of spent fuel and radioactive waste, in order </a:t>
            </a:r>
            <a:r>
              <a:rPr lang="en-GB" sz="1500" dirty="0" smtClean="0">
                <a:latin typeface="Arial" charset="0"/>
              </a:rPr>
              <a:t>to ensure </a:t>
            </a:r>
            <a:r>
              <a:rPr lang="en-GB" sz="1500" dirty="0">
                <a:latin typeface="Arial" charset="0"/>
              </a:rPr>
              <a:t>effective independence from undue influence on its </a:t>
            </a:r>
            <a:r>
              <a:rPr lang="en-GB" sz="1500" dirty="0" smtClean="0">
                <a:latin typeface="Arial" charset="0"/>
              </a:rPr>
              <a:t>regulatory </a:t>
            </a:r>
            <a:r>
              <a:rPr lang="en-GB" sz="1500" dirty="0">
                <a:latin typeface="Arial" charset="0"/>
              </a:rPr>
              <a:t>function</a:t>
            </a:r>
            <a:r>
              <a:rPr lang="en-GB" sz="1500" dirty="0" smtClean="0">
                <a:latin typeface="Arial" charset="0"/>
              </a:rPr>
              <a:t>.”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1700" dirty="0" smtClean="0">
                <a:latin typeface="Arial" charset="0"/>
              </a:rPr>
              <a:t>Under which conditions can TSOs develop common research activities with RWM operators?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500" dirty="0" smtClean="0">
                <a:latin typeface="Arial" charset="0"/>
              </a:rPr>
              <a:t>Is NUGENIA an example of cooperation in structures where there is a balance of power between operators and TSOs? Is such cooperation possible in the field of RWM and at which conditions? </a:t>
            </a:r>
            <a:endParaRPr lang="en-GB" sz="1400" dirty="0" smtClean="0">
              <a:latin typeface="Arial" charset="0"/>
            </a:endParaRPr>
          </a:p>
          <a:p>
            <a:pPr marL="342900" indent="-342900">
              <a:lnSpc>
                <a:spcPct val="90000"/>
              </a:lnSpc>
            </a:pPr>
            <a:endParaRPr lang="en-GB" sz="1400" dirty="0" smtClean="0">
              <a:latin typeface="Arial" charset="0"/>
            </a:endParaRPr>
          </a:p>
          <a:p>
            <a:pPr marL="342900" indent="-342900">
              <a:lnSpc>
                <a:spcPct val="90000"/>
              </a:lnSpc>
            </a:pPr>
            <a:endParaRPr lang="en-GB" sz="1400" dirty="0" smtClean="0">
              <a:latin typeface="Arial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en-GB" sz="1400" dirty="0" smtClean="0">
              <a:latin typeface="Arial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en-GB" sz="1400" dirty="0" smtClean="0">
              <a:latin typeface="Arial" charset="0"/>
            </a:endParaRPr>
          </a:p>
          <a:p>
            <a:pPr marL="342900" indent="-342900">
              <a:lnSpc>
                <a:spcPct val="90000"/>
              </a:lnSpc>
            </a:pPr>
            <a:endParaRPr lang="en-GB" sz="14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0293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8"/>
          <p:cNvSpPr txBox="1">
            <a:spLocks noGrp="1" noChangeArrowheads="1"/>
          </p:cNvSpPr>
          <p:nvPr/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05862848-6F4A-E940-B999-A8BB9C17EF45}" type="slidenum">
              <a:rPr lang="fr-FR" sz="1000"/>
              <a:pPr algn="r" eaLnBrk="1" hangingPunct="1"/>
              <a:t>19</a:t>
            </a:fld>
            <a:endParaRPr lang="fr-FR" sz="100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42988" y="333375"/>
            <a:ext cx="7413625" cy="1143000"/>
          </a:xfrm>
        </p:spPr>
        <p:txBody>
          <a:bodyPr/>
          <a:lstStyle/>
          <a:p>
            <a:r>
              <a:rPr lang="en-GB" sz="2900" dirty="0" smtClean="0">
                <a:solidFill>
                  <a:srgbClr val="CC9900"/>
                </a:solidFill>
                <a:latin typeface="Arial" charset="0"/>
              </a:rPr>
              <a:t>Lessons of ETPs as regards engagement of civil society in European RWM research</a:t>
            </a:r>
            <a:endParaRPr lang="en-GB" sz="2900" dirty="0">
              <a:solidFill>
                <a:srgbClr val="CC9900"/>
              </a:solidFill>
              <a:latin typeface="Arial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1844675"/>
            <a:ext cx="8064822" cy="4679950"/>
          </a:xfrm>
        </p:spPr>
        <p:txBody>
          <a:bodyPr/>
          <a:lstStyle/>
          <a:p>
            <a:pPr marL="342900" indent="-342900">
              <a:lnSpc>
                <a:spcPct val="90000"/>
              </a:lnSpc>
            </a:pPr>
            <a:r>
              <a:rPr lang="en-GB" sz="1900" dirty="0" smtClean="0">
                <a:latin typeface="Arial" charset="0"/>
              </a:rPr>
              <a:t>The importance of the European level increases in RWM research through ETPs and future European partnerships, while EURATOM 2020 calls for participation of civil society in EU research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1900" dirty="0" smtClean="0">
                <a:latin typeface="Arial" charset="0"/>
              </a:rPr>
              <a:t>However, the experience of ETPs in the nuclear field shows that it is difficult for civil society organisations (CSOs) to participate in research activities at the European level through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600" dirty="0" smtClean="0">
                <a:latin typeface="Arial" charset="0"/>
              </a:rPr>
              <a:t>Traditional processes of public consultation on documents or exchange forums</a:t>
            </a:r>
            <a:endParaRPr lang="en-GB" sz="1600" dirty="0">
              <a:latin typeface="Arial" charset="0"/>
            </a:endParaRP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600" dirty="0" smtClean="0">
                <a:latin typeface="Arial" charset="0"/>
              </a:rPr>
              <a:t>Direct participation to the activities of ETPs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1900" dirty="0" smtClean="0">
                <a:latin typeface="Arial" charset="0"/>
              </a:rPr>
              <a:t>CSO stakeholder fatigue can be observed: taking part to ETP activities appears as unproductive spending of time and resources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1900" dirty="0">
                <a:latin typeface="Arial" charset="0"/>
              </a:rPr>
              <a:t>A need for cooperation frameworks with civil society enabling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600" dirty="0">
                <a:latin typeface="Arial" charset="0"/>
              </a:rPr>
              <a:t>Clarity on possible roles and contribution of civil society actors 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600" dirty="0">
                <a:latin typeface="Arial" charset="0"/>
              </a:rPr>
              <a:t>Preservation of the identity of CSOs and other actors 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600" dirty="0">
                <a:latin typeface="Arial" charset="0"/>
              </a:rPr>
              <a:t>Implementation of the Aarhus Convention (information, participation, </a:t>
            </a:r>
            <a:r>
              <a:rPr lang="en-GB" sz="1600" dirty="0" smtClean="0">
                <a:latin typeface="Arial" charset="0"/>
              </a:rPr>
              <a:t>justice)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600" dirty="0" smtClean="0">
                <a:latin typeface="Arial" charset="0"/>
              </a:rPr>
              <a:t>Adequate support to CSOs engagement in European research</a:t>
            </a:r>
            <a:endParaRPr lang="en-GB" sz="1600" dirty="0">
              <a:latin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ts val="600"/>
              </a:spcBef>
            </a:pPr>
            <a:endParaRPr lang="en-GB" sz="1900" dirty="0" smtClean="0">
              <a:latin typeface="Arial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en-GB" sz="1400" dirty="0" smtClean="0">
              <a:latin typeface="Arial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en-GB" sz="1400" dirty="0" smtClean="0">
              <a:latin typeface="Arial" charset="0"/>
            </a:endParaRPr>
          </a:p>
          <a:p>
            <a:pPr marL="342900" indent="-342900">
              <a:lnSpc>
                <a:spcPct val="90000"/>
              </a:lnSpc>
            </a:pPr>
            <a:endParaRPr lang="en-GB" sz="14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476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8"/>
          <p:cNvSpPr txBox="1">
            <a:spLocks noGrp="1" noChangeArrowheads="1"/>
          </p:cNvSpPr>
          <p:nvPr/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05862848-6F4A-E940-B999-A8BB9C17EF45}" type="slidenum">
              <a:rPr lang="fr-FR" sz="1000"/>
              <a:pPr algn="r" eaLnBrk="1" hangingPunct="1"/>
              <a:t>2</a:t>
            </a:fld>
            <a:endParaRPr lang="fr-FR" sz="100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42988" y="333375"/>
            <a:ext cx="7413625" cy="1143000"/>
          </a:xfrm>
        </p:spPr>
        <p:txBody>
          <a:bodyPr/>
          <a:lstStyle/>
          <a:p>
            <a:r>
              <a:rPr lang="en-GB" sz="2900" dirty="0" smtClean="0">
                <a:solidFill>
                  <a:srgbClr val="CC9900"/>
                </a:solidFill>
                <a:latin typeface="Arial" charset="0"/>
              </a:rPr>
              <a:t>Objectives &amp; method</a:t>
            </a:r>
            <a:endParaRPr lang="en-GB" sz="2900" dirty="0">
              <a:solidFill>
                <a:srgbClr val="CC9900"/>
              </a:solidFill>
              <a:latin typeface="Arial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1844675"/>
            <a:ext cx="7993063" cy="4679950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2200" dirty="0" smtClean="0">
                <a:latin typeface="Arial" charset="0"/>
              </a:rPr>
              <a:t>Objective: bring elements of reference about organisation &amp; governance of nuclear research at the European level, in particular concerning the creation, organisation &amp; governance of European Technology Platforms (ETPs)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2200" dirty="0" smtClean="0">
                <a:latin typeface="Arial" charset="0"/>
              </a:rPr>
              <a:t>Method:</a:t>
            </a:r>
          </a:p>
          <a:p>
            <a:pPr marL="784225" lvl="1" indent="-342900">
              <a:lnSpc>
                <a:spcPct val="90000"/>
              </a:lnSpc>
              <a:spcBef>
                <a:spcPts val="1200"/>
              </a:spcBef>
            </a:pPr>
            <a:r>
              <a:rPr lang="en-GB" sz="2000" dirty="0" smtClean="0">
                <a:latin typeface="Arial" charset="0"/>
              </a:rPr>
              <a:t>Desk study taking into account public documents produced by European institutions (EC, EESC, …), ETPs and other actors about </a:t>
            </a:r>
          </a:p>
          <a:p>
            <a:pPr marL="1189038" lvl="2" indent="-342900">
              <a:lnSpc>
                <a:spcPct val="90000"/>
              </a:lnSpc>
              <a:spcBef>
                <a:spcPts val="600"/>
              </a:spcBef>
            </a:pPr>
            <a:r>
              <a:rPr lang="en-GB" sz="1800" dirty="0" smtClean="0">
                <a:latin typeface="Arial" charset="0"/>
              </a:rPr>
              <a:t>European research &amp; innovation policies </a:t>
            </a:r>
          </a:p>
          <a:p>
            <a:pPr marL="1189038" lvl="2" indent="-342900">
              <a:lnSpc>
                <a:spcPct val="90000"/>
              </a:lnSpc>
              <a:spcBef>
                <a:spcPts val="600"/>
              </a:spcBef>
            </a:pPr>
            <a:r>
              <a:rPr lang="en-GB" sz="1800" dirty="0" smtClean="0">
                <a:latin typeface="Arial" charset="0"/>
              </a:rPr>
              <a:t>ETPs (and other ETP-like structures) </a:t>
            </a:r>
          </a:p>
          <a:p>
            <a:pPr marL="784225" lvl="1" indent="-342900">
              <a:lnSpc>
                <a:spcPct val="90000"/>
              </a:lnSpc>
              <a:spcBef>
                <a:spcPts val="1200"/>
              </a:spcBef>
            </a:pPr>
            <a:r>
              <a:rPr lang="en-GB" sz="2000" dirty="0" smtClean="0">
                <a:latin typeface="Arial" charset="0"/>
              </a:rPr>
              <a:t>13 interviews of institutional actors (DG Research, DG Energy, ETPs in the nuclear field, TSOs, civil society actors)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endParaRPr lang="en-GB" sz="200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8"/>
          <p:cNvSpPr txBox="1">
            <a:spLocks noGrp="1" noChangeArrowheads="1"/>
          </p:cNvSpPr>
          <p:nvPr/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05862848-6F4A-E940-B999-A8BB9C17EF45}" type="slidenum">
              <a:rPr lang="fr-FR" sz="1000"/>
              <a:pPr algn="r" eaLnBrk="1" hangingPunct="1"/>
              <a:t>20</a:t>
            </a:fld>
            <a:endParaRPr lang="fr-FR" sz="100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42988" y="333375"/>
            <a:ext cx="7413625" cy="1143000"/>
          </a:xfrm>
        </p:spPr>
        <p:txBody>
          <a:bodyPr/>
          <a:lstStyle/>
          <a:p>
            <a:r>
              <a:rPr lang="en-GB" sz="2900" dirty="0" smtClean="0">
                <a:solidFill>
                  <a:srgbClr val="CC9900"/>
                </a:solidFill>
                <a:latin typeface="Arial" charset="0"/>
              </a:rPr>
              <a:t>SITEX, an opportunity for better liaison between research on RWM and civil society stakeholders</a:t>
            </a:r>
            <a:endParaRPr lang="en-GB" sz="2900" dirty="0">
              <a:solidFill>
                <a:srgbClr val="CC9900"/>
              </a:solidFill>
              <a:latin typeface="Arial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1844675"/>
            <a:ext cx="7993063" cy="4679950"/>
          </a:xfrm>
        </p:spPr>
        <p:txBody>
          <a:bodyPr/>
          <a:lstStyle/>
          <a:p>
            <a:pPr marL="342900" indent="-342900">
              <a:lnSpc>
                <a:spcPct val="90000"/>
              </a:lnSpc>
            </a:pPr>
            <a:r>
              <a:rPr lang="en-GB" sz="1900" dirty="0" smtClean="0">
                <a:latin typeface="Arial" charset="0"/>
              </a:rPr>
              <a:t>Participation of CSOs in European research raises not only questions about resources, but also questions about access of CSOs to expertise on highly technical issues in RWM research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</a:pPr>
            <a:r>
              <a:rPr lang="en-GB" sz="1900" dirty="0" smtClean="0">
                <a:latin typeface="Arial" charset="0"/>
              </a:rPr>
              <a:t>European structuring of public expertise function as developed in SITEX can represent an opportunity for cooperation between TSOs and civil society at the European level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</a:pPr>
            <a:r>
              <a:rPr lang="en-GB" sz="1900" dirty="0" smtClean="0">
                <a:latin typeface="Arial" charset="0"/>
              </a:rPr>
              <a:t>In particular, the future SITEX network can help CSOs to access expert support in order to </a:t>
            </a:r>
          </a:p>
          <a:p>
            <a:pPr marL="784225" lvl="1" indent="-342900">
              <a:lnSpc>
                <a:spcPct val="90000"/>
              </a:lnSpc>
              <a:spcBef>
                <a:spcPts val="1200"/>
              </a:spcBef>
            </a:pPr>
            <a:r>
              <a:rPr lang="en-GB" sz="1600" dirty="0" smtClean="0">
                <a:latin typeface="Arial" charset="0"/>
              </a:rPr>
              <a:t>Build and refine autonomous understanding of the stakes for civil society embedded in European research on RWM – including in the future Preparatory Phase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600" dirty="0" smtClean="0">
                <a:latin typeface="Arial" charset="0"/>
              </a:rPr>
              <a:t>Identify opportunities to make these stakes duly taken into account (in the meaning of the Aarhus convention) into European research on RWM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600" dirty="0" smtClean="0">
                <a:solidFill>
                  <a:srgbClr val="292929"/>
                </a:solidFill>
                <a:latin typeface="Arial" charset="0"/>
              </a:rPr>
              <a:t>Initiate participatory research actions with social and technical experts 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600" dirty="0" smtClean="0">
                <a:solidFill>
                  <a:srgbClr val="292929"/>
                </a:solidFill>
                <a:latin typeface="Arial" charset="0"/>
              </a:rPr>
              <a:t>Influence </a:t>
            </a:r>
            <a:r>
              <a:rPr lang="en-GB" sz="1600" dirty="0" smtClean="0">
                <a:latin typeface="Arial" charset="0"/>
              </a:rPr>
              <a:t>European research governance frameworks in order to ensure   their inclusiveness </a:t>
            </a:r>
            <a:endParaRPr lang="en-GB" sz="16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7402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Espace réservé du numéro de diapositive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4B4C4CE2-C412-5245-8D88-7AB1A008384C}" type="slidenum">
              <a:rPr lang="fr-FR" sz="1000"/>
              <a:pPr algn="r" eaLnBrk="1" hangingPunct="1"/>
              <a:t>3</a:t>
            </a:fld>
            <a:endParaRPr lang="fr-FR" sz="1000"/>
          </a:p>
        </p:txBody>
      </p:sp>
      <p:sp>
        <p:nvSpPr>
          <p:cNvPr id="30722" name="Rectangle 14"/>
          <p:cNvSpPr>
            <a:spLocks noGrp="1" noChangeArrowheads="1"/>
          </p:cNvSpPr>
          <p:nvPr>
            <p:ph type="ctrTitle" idx="4294967295"/>
          </p:nvPr>
        </p:nvSpPr>
        <p:spPr>
          <a:xfrm>
            <a:off x="827088" y="1412875"/>
            <a:ext cx="6799262" cy="1600200"/>
          </a:xfrm>
        </p:spPr>
        <p:txBody>
          <a:bodyPr anchor="ctr"/>
          <a:lstStyle/>
          <a:p>
            <a:pPr eaLnBrk="1" hangingPunct="1"/>
            <a:r>
              <a:rPr lang="en-GB" sz="2900" dirty="0" smtClean="0">
                <a:latin typeface="Arial" charset="0"/>
              </a:rPr>
              <a:t>1. Genesis &amp; Evolution of European Technology Platforms </a:t>
            </a:r>
            <a:endParaRPr lang="en-GB" sz="2900" dirty="0">
              <a:latin typeface="Arial" charset="0"/>
            </a:endParaRPr>
          </a:p>
        </p:txBody>
      </p:sp>
      <p:sp>
        <p:nvSpPr>
          <p:cNvPr id="30723" name="Rectangle 15"/>
          <p:cNvSpPr>
            <a:spLocks noGrp="1" noChangeArrowheads="1"/>
          </p:cNvSpPr>
          <p:nvPr>
            <p:ph type="subTitle" idx="4294967295"/>
          </p:nvPr>
        </p:nvSpPr>
        <p:spPr>
          <a:xfrm>
            <a:off x="1619672" y="3573016"/>
            <a:ext cx="6408712" cy="2592288"/>
          </a:xfrm>
        </p:spPr>
        <p:txBody>
          <a:bodyPr/>
          <a:lstStyle/>
          <a:p>
            <a:pPr marL="0" indent="0">
              <a:lnSpc>
                <a:spcPct val="90000"/>
              </a:lnSpc>
              <a:buFont typeface="Wingdings" charset="0"/>
              <a:buNone/>
            </a:pPr>
            <a:r>
              <a:rPr lang="en-GB" sz="2800" dirty="0" smtClean="0">
                <a:latin typeface="Arial" charset="0"/>
              </a:rPr>
              <a:t>From Lisbon strategy to Europe 2020 strategy: a constant trend of integration between </a:t>
            </a:r>
          </a:p>
          <a:p>
            <a:pPr>
              <a:lnSpc>
                <a:spcPct val="90000"/>
              </a:lnSpc>
            </a:pPr>
            <a:r>
              <a:rPr lang="en-GB" sz="2600" dirty="0" smtClean="0">
                <a:latin typeface="Arial" charset="0"/>
              </a:rPr>
              <a:t>Research &amp; technological development</a:t>
            </a:r>
          </a:p>
          <a:p>
            <a:pPr>
              <a:lnSpc>
                <a:spcPct val="90000"/>
              </a:lnSpc>
            </a:pPr>
            <a:r>
              <a:rPr lang="en-GB" sz="2600" dirty="0" smtClean="0">
                <a:latin typeface="Arial" charset="0"/>
              </a:rPr>
              <a:t>Public &amp; private research</a:t>
            </a:r>
            <a:endParaRPr lang="en-GB" sz="2600" dirty="0">
              <a:latin typeface="Arial" charset="0"/>
            </a:endParaRPr>
          </a:p>
        </p:txBody>
      </p:sp>
      <p:sp>
        <p:nvSpPr>
          <p:cNvPr id="30724" name="Espace réservé du numéro de diapositive 4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endParaRPr lang="fr-FR" sz="1000"/>
          </a:p>
        </p:txBody>
      </p:sp>
    </p:spTree>
    <p:extLst>
      <p:ext uri="{BB962C8B-B14F-4D97-AF65-F5344CB8AC3E}">
        <p14:creationId xmlns:p14="http://schemas.microsoft.com/office/powerpoint/2010/main" val="50878973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8"/>
          <p:cNvSpPr txBox="1">
            <a:spLocks noGrp="1" noChangeArrowheads="1"/>
          </p:cNvSpPr>
          <p:nvPr/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05862848-6F4A-E940-B999-A8BB9C17EF45}" type="slidenum">
              <a:rPr lang="fr-FR" sz="1000"/>
              <a:pPr algn="r" eaLnBrk="1" hangingPunct="1"/>
              <a:t>4</a:t>
            </a:fld>
            <a:endParaRPr lang="fr-FR" sz="100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42988" y="333375"/>
            <a:ext cx="7413625" cy="1143000"/>
          </a:xfrm>
        </p:spPr>
        <p:txBody>
          <a:bodyPr/>
          <a:lstStyle/>
          <a:p>
            <a:r>
              <a:rPr lang="en-GB" sz="2900" dirty="0" smtClean="0">
                <a:solidFill>
                  <a:srgbClr val="CC9900"/>
                </a:solidFill>
                <a:latin typeface="Arial" charset="0"/>
              </a:rPr>
              <a:t>Parallel trends in European development strategies and research policies</a:t>
            </a:r>
            <a:endParaRPr lang="en-GB" sz="2900" dirty="0">
              <a:solidFill>
                <a:srgbClr val="CC9900"/>
              </a:solidFill>
              <a:latin typeface="Arial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552" y="2276872"/>
            <a:ext cx="3888358" cy="4247902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1800" b="1" dirty="0" smtClean="0">
                <a:latin typeface="Arial" charset="0"/>
              </a:rPr>
              <a:t>Lisbon strategy </a:t>
            </a:r>
            <a:r>
              <a:rPr lang="en-GB" sz="1800" dirty="0" smtClean="0">
                <a:latin typeface="Arial" charset="0"/>
              </a:rPr>
              <a:t>(2000): “the most competitive and … dynamic knowledge-based economy”. Objective of 3% of EU GDP invested in private &amp; public R&amp;D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1800" dirty="0" smtClean="0">
                <a:latin typeface="Arial" charset="0"/>
              </a:rPr>
              <a:t>EU </a:t>
            </a:r>
            <a:r>
              <a:rPr lang="en-GB" sz="1800" b="1" dirty="0">
                <a:latin typeface="Arial" charset="0"/>
              </a:rPr>
              <a:t>Strategic Energy Technology </a:t>
            </a:r>
            <a:r>
              <a:rPr lang="en-GB" sz="1800" b="1" dirty="0" smtClean="0">
                <a:latin typeface="Arial" charset="0"/>
              </a:rPr>
              <a:t>Plan </a:t>
            </a:r>
            <a:r>
              <a:rPr lang="en-GB" sz="1800" dirty="0" smtClean="0">
                <a:latin typeface="Arial" charset="0"/>
              </a:rPr>
              <a:t>(2007)</a:t>
            </a:r>
            <a:r>
              <a:rPr lang="en-GB" sz="1800" dirty="0">
                <a:latin typeface="Arial" charset="0"/>
              </a:rPr>
              <a:t>: “</a:t>
            </a:r>
            <a:r>
              <a:rPr lang="en-GB" sz="1800" dirty="0" smtClean="0">
                <a:latin typeface="Arial" charset="0"/>
              </a:rPr>
              <a:t>Maintain competitiveness of fission technologies together with waste management solutions”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1800" b="1" dirty="0" smtClean="0">
                <a:latin typeface="Arial" charset="0"/>
              </a:rPr>
              <a:t>Europe 2020</a:t>
            </a:r>
            <a:r>
              <a:rPr lang="en-GB" sz="1800" dirty="0" smtClean="0">
                <a:latin typeface="Arial" charset="0"/>
              </a:rPr>
              <a:t> (2010): “a smarter, more durable and more inclusive growth”. The objective of 3% of GDP invested in R&amp;D is reaffirmed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endParaRPr lang="en-GB" sz="1800" dirty="0" smtClean="0">
              <a:latin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endParaRPr lang="en-GB" sz="1800" dirty="0" smtClean="0">
              <a:latin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endParaRPr lang="en-GB" sz="1800" dirty="0" smtClean="0">
              <a:latin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endParaRPr lang="en-GB" sz="1800" dirty="0" smtClean="0">
              <a:latin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endParaRPr lang="en-GB" sz="1800" dirty="0" smtClean="0">
              <a:latin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endParaRPr lang="en-GB" sz="1800" dirty="0" smtClean="0">
              <a:latin typeface="Arial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644008" y="2276872"/>
            <a:ext cx="3888358" cy="4319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47675" indent="-4476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charset="0"/>
              <a:buChar char="n"/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889000" indent="-4397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charset="0"/>
              <a:buChar char="¡"/>
              <a:defRPr sz="28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293813" indent="-4032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charset="0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81163" indent="-385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charset="0"/>
              <a:buChar char="¡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70100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273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845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417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989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indent="-342900">
              <a:lnSpc>
                <a:spcPct val="90000"/>
              </a:lnSpc>
              <a:spcBef>
                <a:spcPts val="600"/>
              </a:spcBef>
            </a:pPr>
            <a:r>
              <a:rPr lang="en-GB" sz="1800" dirty="0" smtClean="0">
                <a:latin typeface="Arial" charset="0"/>
              </a:rPr>
              <a:t>2003: EU seems to fail to reach the objective of 3%. </a:t>
            </a:r>
            <a:r>
              <a:rPr lang="en-GB" sz="1800" b="1" dirty="0" smtClean="0">
                <a:latin typeface="Arial" charset="0"/>
              </a:rPr>
              <a:t>ETP are conceived</a:t>
            </a:r>
            <a:r>
              <a:rPr lang="en-GB" sz="1800" dirty="0" smtClean="0">
                <a:latin typeface="Arial" charset="0"/>
              </a:rPr>
              <a:t> as as a tool for leveraging private investment in R&amp;D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1800" dirty="0" smtClean="0">
                <a:latin typeface="Arial" charset="0"/>
              </a:rPr>
              <a:t>DG Research responds to the SET-plan by developing </a:t>
            </a:r>
            <a:r>
              <a:rPr lang="en-GB" sz="1800" b="1" dirty="0" smtClean="0">
                <a:latin typeface="Arial" charset="0"/>
              </a:rPr>
              <a:t>ETPs</a:t>
            </a:r>
            <a:r>
              <a:rPr lang="en-GB" sz="1800" dirty="0" smtClean="0">
                <a:latin typeface="Arial" charset="0"/>
              </a:rPr>
              <a:t>, notably </a:t>
            </a:r>
            <a:r>
              <a:rPr lang="en-GB" sz="1800" b="1" dirty="0" smtClean="0">
                <a:latin typeface="Arial" charset="0"/>
              </a:rPr>
              <a:t>in the nuclear field</a:t>
            </a:r>
            <a:r>
              <a:rPr lang="en-GB" sz="1800" dirty="0" smtClean="0">
                <a:latin typeface="Arial" charset="0"/>
              </a:rPr>
              <a:t>: SNE-TP (2007) &amp; IGD-TP (2009)</a:t>
            </a:r>
          </a:p>
          <a:p>
            <a:pPr marL="342900" indent="-342900">
              <a:lnSpc>
                <a:spcPct val="90000"/>
              </a:lnSpc>
              <a:spcBef>
                <a:spcPts val="3000"/>
              </a:spcBef>
            </a:pPr>
            <a:r>
              <a:rPr lang="en-GB" sz="1800" b="1" dirty="0" smtClean="0">
                <a:latin typeface="Arial" charset="0"/>
              </a:rPr>
              <a:t>Horizon 2020</a:t>
            </a:r>
            <a:r>
              <a:rPr lang="en-GB" sz="1800" dirty="0" smtClean="0">
                <a:latin typeface="Arial" charset="0"/>
              </a:rPr>
              <a:t>: integrating research &amp; innovation, fostering public-public and public-private partnerships, supporting research </a:t>
            </a:r>
            <a:r>
              <a:rPr lang="en-GB" sz="1800" u="sng" dirty="0" smtClean="0">
                <a:latin typeface="Arial" charset="0"/>
              </a:rPr>
              <a:t>programmes</a:t>
            </a:r>
            <a:r>
              <a:rPr lang="en-GB" sz="1800" dirty="0" smtClean="0">
                <a:latin typeface="Arial" charset="0"/>
              </a:rPr>
              <a:t> (notably programmes borne by ETPs)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971600" y="1628800"/>
            <a:ext cx="3744416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47675" indent="-4476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charset="0"/>
              <a:buChar char="n"/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889000" indent="-4397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charset="0"/>
              <a:buChar char="¡"/>
              <a:defRPr sz="28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293813" indent="-4032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charset="0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81163" indent="-385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charset="0"/>
              <a:buChar char="¡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70100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273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845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417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989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ts val="1200"/>
              </a:spcBef>
              <a:buNone/>
            </a:pPr>
            <a:r>
              <a:rPr lang="en-GB" sz="2000" b="1" dirty="0" smtClean="0">
                <a:latin typeface="Arial" charset="0"/>
              </a:rPr>
              <a:t>EU strategies &amp; general policies</a:t>
            </a:r>
            <a:endParaRPr lang="en-GB" sz="1800" b="1" dirty="0" smtClean="0">
              <a:latin typeface="Arial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860032" y="1628800"/>
            <a:ext cx="3672408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47675" indent="-4476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charset="0"/>
              <a:buChar char="n"/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889000" indent="-4397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charset="0"/>
              <a:buChar char="¡"/>
              <a:defRPr sz="28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293813" indent="-4032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charset="0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81163" indent="-385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charset="0"/>
              <a:buChar char="¡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70100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273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845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417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989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ts val="1200"/>
              </a:spcBef>
              <a:buNone/>
            </a:pPr>
            <a:r>
              <a:rPr lang="en-GB" sz="2000" b="1" dirty="0" smtClean="0">
                <a:latin typeface="Arial" charset="0"/>
              </a:rPr>
              <a:t>EU research policies</a:t>
            </a:r>
            <a:endParaRPr lang="en-GB" sz="1800" b="1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358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8"/>
          <p:cNvSpPr txBox="1">
            <a:spLocks noGrp="1" noChangeArrowheads="1"/>
          </p:cNvSpPr>
          <p:nvPr/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05862848-6F4A-E940-B999-A8BB9C17EF45}" type="slidenum">
              <a:rPr lang="fr-FR" sz="1000"/>
              <a:pPr algn="r" eaLnBrk="1" hangingPunct="1"/>
              <a:t>5</a:t>
            </a:fld>
            <a:endParaRPr lang="fr-FR" sz="100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42988" y="333375"/>
            <a:ext cx="7413625" cy="1143000"/>
          </a:xfrm>
        </p:spPr>
        <p:txBody>
          <a:bodyPr/>
          <a:lstStyle/>
          <a:p>
            <a:r>
              <a:rPr lang="en-GB" sz="2900" dirty="0" smtClean="0">
                <a:solidFill>
                  <a:srgbClr val="CC9900"/>
                </a:solidFill>
                <a:latin typeface="Arial" charset="0"/>
              </a:rPr>
              <a:t>Generic characteristics of ETPs</a:t>
            </a:r>
            <a:endParaRPr lang="en-GB" sz="2900" dirty="0">
              <a:solidFill>
                <a:srgbClr val="CC9900"/>
              </a:solidFill>
              <a:latin typeface="Arial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1844675"/>
            <a:ext cx="7993063" cy="4679950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2100" dirty="0" smtClean="0"/>
              <a:t>ETPs aim to </a:t>
            </a:r>
            <a:r>
              <a:rPr lang="en-GB" sz="2100" b="1" dirty="0" smtClean="0"/>
              <a:t>improve the added value at European level </a:t>
            </a:r>
            <a:r>
              <a:rPr lang="en-GB" sz="2100" dirty="0" smtClean="0"/>
              <a:t>and to </a:t>
            </a:r>
            <a:r>
              <a:rPr lang="en-GB" sz="2100" b="1" dirty="0" smtClean="0"/>
              <a:t>increase the leverage of EU investment in research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</a:pPr>
            <a:r>
              <a:rPr lang="en-GB" sz="2100" dirty="0">
                <a:latin typeface="Arial" charset="0"/>
              </a:rPr>
              <a:t>DG Research publishes guidelines for </a:t>
            </a:r>
            <a:r>
              <a:rPr lang="en-GB" sz="2100" dirty="0" smtClean="0">
                <a:latin typeface="Arial" charset="0"/>
              </a:rPr>
              <a:t>ETPs </a:t>
            </a:r>
            <a:r>
              <a:rPr lang="en-GB" sz="2100" dirty="0">
                <a:latin typeface="Arial" charset="0"/>
              </a:rPr>
              <a:t>in </a:t>
            </a:r>
            <a:r>
              <a:rPr lang="en-GB" sz="2100" dirty="0" smtClean="0">
                <a:latin typeface="Arial" charset="0"/>
              </a:rPr>
              <a:t>2004: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800" dirty="0" smtClean="0"/>
              <a:t>Industry plays a leading role in ETPs. The EC is acting as a facilitator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800" dirty="0" smtClean="0"/>
              <a:t>EPTs </a:t>
            </a:r>
            <a:r>
              <a:rPr lang="en-GB" sz="1800" dirty="0"/>
              <a:t>must "</a:t>
            </a:r>
            <a:r>
              <a:rPr lang="en-GB" sz="1800" b="1" dirty="0"/>
              <a:t>mobilize and balance in an open and transparent </a:t>
            </a:r>
            <a:r>
              <a:rPr lang="en-GB" sz="1800" b="1" dirty="0" smtClean="0"/>
              <a:t>way efforts </a:t>
            </a:r>
            <a:r>
              <a:rPr lang="en-GB" sz="1800" b="1" dirty="0"/>
              <a:t>of all other </a:t>
            </a:r>
            <a:r>
              <a:rPr lang="en-GB" sz="1800" b="1" dirty="0" smtClean="0"/>
              <a:t>stakeholders</a:t>
            </a:r>
            <a:r>
              <a:rPr lang="en-GB" sz="1800" dirty="0" smtClean="0"/>
              <a:t>” 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800" dirty="0" smtClean="0"/>
              <a:t>Particular </a:t>
            </a:r>
            <a:r>
              <a:rPr lang="en-GB" sz="1800" dirty="0"/>
              <a:t>attention to be given to the social </a:t>
            </a:r>
            <a:r>
              <a:rPr lang="en-GB" sz="1800" dirty="0" smtClean="0"/>
              <a:t>dimension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</a:pPr>
            <a:r>
              <a:rPr lang="en-GB" sz="2100" dirty="0" smtClean="0">
                <a:latin typeface="Arial" charset="0"/>
              </a:rPr>
              <a:t>3 steps in the development of ETPs: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  <a:buSzPct val="100000"/>
              <a:buFont typeface="+mj-lt"/>
              <a:buAutoNum type="arabicPeriod"/>
            </a:pPr>
            <a:r>
              <a:rPr lang="en-GB" sz="1800" dirty="0" smtClean="0">
                <a:latin typeface="Arial" charset="0"/>
              </a:rPr>
              <a:t>The different stakeholders gather to develop a “</a:t>
            </a:r>
            <a:r>
              <a:rPr lang="en-GB" sz="1800" b="1" dirty="0" smtClean="0">
                <a:latin typeface="Arial" charset="0"/>
              </a:rPr>
              <a:t>Vision report</a:t>
            </a:r>
            <a:r>
              <a:rPr lang="en-GB" sz="1800" dirty="0" smtClean="0">
                <a:latin typeface="Arial" charset="0"/>
              </a:rPr>
              <a:t>” setting up the objectives of the platform in a 10-20 years time horizon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  <a:buSzPct val="100000"/>
              <a:buFont typeface="+mj-lt"/>
              <a:buAutoNum type="arabicPeriod"/>
            </a:pPr>
            <a:r>
              <a:rPr lang="en-GB" sz="1800" dirty="0" smtClean="0">
                <a:latin typeface="Arial" charset="0"/>
              </a:rPr>
              <a:t>Members develop </a:t>
            </a:r>
            <a:r>
              <a:rPr lang="en-GB" sz="1800" dirty="0">
                <a:latin typeface="Arial" charset="0"/>
              </a:rPr>
              <a:t>a </a:t>
            </a:r>
            <a:r>
              <a:rPr lang="en-GB" sz="1800" b="1" dirty="0" smtClean="0">
                <a:latin typeface="Arial" charset="0"/>
              </a:rPr>
              <a:t>Strategic </a:t>
            </a:r>
            <a:r>
              <a:rPr lang="en-GB" sz="1800" b="1" dirty="0">
                <a:latin typeface="Arial" charset="0"/>
              </a:rPr>
              <a:t>research agenda </a:t>
            </a:r>
            <a:r>
              <a:rPr lang="en-GB" sz="1800" dirty="0">
                <a:latin typeface="Arial" charset="0"/>
              </a:rPr>
              <a:t>(SRA) </a:t>
            </a:r>
            <a:r>
              <a:rPr lang="en-GB" sz="1800" dirty="0" smtClean="0">
                <a:latin typeface="Arial" charset="0"/>
              </a:rPr>
              <a:t>setting research priorities &amp; a </a:t>
            </a:r>
            <a:r>
              <a:rPr lang="en-GB" sz="1800" b="1" dirty="0">
                <a:latin typeface="Arial" charset="0"/>
              </a:rPr>
              <a:t>Deployment </a:t>
            </a:r>
            <a:r>
              <a:rPr lang="en-GB" sz="1800" b="1" dirty="0" smtClean="0">
                <a:latin typeface="Arial" charset="0"/>
              </a:rPr>
              <a:t>strategy </a:t>
            </a:r>
            <a:r>
              <a:rPr lang="en-GB" sz="1800" dirty="0" smtClean="0">
                <a:latin typeface="Arial" charset="0"/>
              </a:rPr>
              <a:t>to implement the SRA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  <a:buSzPct val="100000"/>
              <a:buFont typeface="+mj-lt"/>
              <a:buAutoNum type="arabicPeriod"/>
            </a:pPr>
            <a:r>
              <a:rPr lang="en-GB" sz="1800" dirty="0" smtClean="0">
                <a:latin typeface="Arial" charset="0"/>
              </a:rPr>
              <a:t>Members implement </a:t>
            </a:r>
            <a:r>
              <a:rPr lang="en-GB" sz="1800" dirty="0">
                <a:latin typeface="Arial" charset="0"/>
              </a:rPr>
              <a:t>the SRA by mobilising essentially </a:t>
            </a:r>
            <a:r>
              <a:rPr lang="en-GB" sz="1800" b="1" dirty="0">
                <a:latin typeface="Arial" charset="0"/>
              </a:rPr>
              <a:t>non-community resources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  <a:buSzPct val="100000"/>
              <a:buFont typeface="+mj-lt"/>
              <a:buAutoNum type="arabicPeriod"/>
            </a:pPr>
            <a:endParaRPr lang="en-GB" sz="1800" dirty="0" smtClean="0">
              <a:latin typeface="Arial" charset="0"/>
            </a:endParaRP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endParaRPr lang="en-GB" sz="18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525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8"/>
          <p:cNvSpPr txBox="1">
            <a:spLocks noGrp="1" noChangeArrowheads="1"/>
          </p:cNvSpPr>
          <p:nvPr/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05862848-6F4A-E940-B999-A8BB9C17EF45}" type="slidenum">
              <a:rPr lang="fr-FR" sz="1000"/>
              <a:pPr algn="r" eaLnBrk="1" hangingPunct="1"/>
              <a:t>6</a:t>
            </a:fld>
            <a:endParaRPr lang="fr-FR" sz="100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42988" y="333375"/>
            <a:ext cx="7413625" cy="1143000"/>
          </a:xfrm>
        </p:spPr>
        <p:txBody>
          <a:bodyPr/>
          <a:lstStyle/>
          <a:p>
            <a:r>
              <a:rPr lang="en-GB" sz="2900" dirty="0" smtClean="0">
                <a:solidFill>
                  <a:srgbClr val="CC9900"/>
                </a:solidFill>
                <a:latin typeface="Arial" charset="0"/>
              </a:rPr>
              <a:t>Governance of ETPs</a:t>
            </a:r>
            <a:endParaRPr lang="en-GB" sz="2900" dirty="0">
              <a:solidFill>
                <a:srgbClr val="CC9900"/>
              </a:solidFill>
              <a:latin typeface="Arial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1844675"/>
            <a:ext cx="7993063" cy="4679950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1900" dirty="0" smtClean="0">
                <a:latin typeface="Arial" charset="0"/>
              </a:rPr>
              <a:t>ETPs chose whether they form a </a:t>
            </a:r>
            <a:r>
              <a:rPr lang="en-GB" sz="1900" b="1" dirty="0" smtClean="0">
                <a:latin typeface="Arial" charset="0"/>
              </a:rPr>
              <a:t>legal entity or not</a:t>
            </a:r>
            <a:r>
              <a:rPr lang="en-GB" sz="1900" dirty="0" smtClean="0">
                <a:latin typeface="Arial" charset="0"/>
              </a:rPr>
              <a:t>. MELODI and NUGENIA (SNETP pillar dedicated to gen. III reactors) did so. 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1900" b="1" dirty="0" smtClean="0">
                <a:latin typeface="Arial" charset="0"/>
              </a:rPr>
              <a:t>Governance structure</a:t>
            </a:r>
            <a:r>
              <a:rPr lang="en-GB" sz="1900" dirty="0" smtClean="0">
                <a:latin typeface="Arial" charset="0"/>
              </a:rPr>
              <a:t>, organisation and procedures are </a:t>
            </a:r>
            <a:r>
              <a:rPr lang="en-GB" sz="1900" b="1" dirty="0" smtClean="0">
                <a:latin typeface="Arial" charset="0"/>
              </a:rPr>
              <a:t>decided by the stakeholders</a:t>
            </a:r>
            <a:r>
              <a:rPr lang="en-GB" sz="1900" dirty="0" smtClean="0">
                <a:latin typeface="Arial" charset="0"/>
              </a:rPr>
              <a:t> during the formation phase of the platform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1900" dirty="0" smtClean="0">
                <a:latin typeface="Arial" charset="0"/>
              </a:rPr>
              <a:t>The </a:t>
            </a:r>
            <a:r>
              <a:rPr lang="en-GB" sz="1900" b="1" dirty="0" smtClean="0">
                <a:latin typeface="Arial" charset="0"/>
              </a:rPr>
              <a:t>EC</a:t>
            </a:r>
            <a:r>
              <a:rPr lang="en-GB" sz="1900" dirty="0" smtClean="0">
                <a:latin typeface="Arial" charset="0"/>
              </a:rPr>
              <a:t> takes part to ETPs as an </a:t>
            </a:r>
            <a:r>
              <a:rPr lang="en-GB" sz="1900" b="1" dirty="0" smtClean="0">
                <a:latin typeface="Arial" charset="0"/>
              </a:rPr>
              <a:t>observer</a:t>
            </a:r>
            <a:r>
              <a:rPr lang="en-GB" sz="1900" dirty="0" smtClean="0">
                <a:latin typeface="Arial" charset="0"/>
              </a:rPr>
              <a:t>. The EC </a:t>
            </a:r>
            <a:r>
              <a:rPr lang="en-GB" sz="1900" b="1" dirty="0" smtClean="0">
                <a:latin typeface="Arial" charset="0"/>
              </a:rPr>
              <a:t>facilitates</a:t>
            </a:r>
            <a:r>
              <a:rPr lang="en-GB" sz="1900" dirty="0" smtClean="0">
                <a:latin typeface="Arial" charset="0"/>
              </a:rPr>
              <a:t> the formation and implementation of the platform by 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700" dirty="0" smtClean="0">
                <a:latin typeface="Arial" charset="0"/>
              </a:rPr>
              <a:t>Supporting the formation of ETPs (gathering the key stakeholders in 1</a:t>
            </a:r>
            <a:r>
              <a:rPr lang="en-GB" sz="1700" baseline="30000" dirty="0" smtClean="0">
                <a:latin typeface="Arial" charset="0"/>
              </a:rPr>
              <a:t>st</a:t>
            </a:r>
            <a:r>
              <a:rPr lang="en-GB" sz="1700" dirty="0" smtClean="0">
                <a:latin typeface="Arial" charset="0"/>
              </a:rPr>
              <a:t> step, financial support to the ETP secretariat in 2</a:t>
            </a:r>
            <a:r>
              <a:rPr lang="en-GB" sz="1700" baseline="30000" dirty="0" smtClean="0">
                <a:latin typeface="Arial" charset="0"/>
              </a:rPr>
              <a:t>nd</a:t>
            </a:r>
            <a:r>
              <a:rPr lang="en-GB" sz="1700" dirty="0" smtClean="0">
                <a:latin typeface="Arial" charset="0"/>
              </a:rPr>
              <a:t> step)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700" dirty="0" smtClean="0">
                <a:latin typeface="Arial" charset="0"/>
              </a:rPr>
              <a:t>Contributing to the implementation of the platform, through support to research projects (FP6, FP7) programmes (Horizon 2020)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1900" dirty="0" smtClean="0">
                <a:latin typeface="Arial" charset="0"/>
              </a:rPr>
              <a:t>Opinion of the EESC on ETPs (12/07/2012): 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700" dirty="0" smtClean="0">
                <a:latin typeface="Arial" charset="0"/>
              </a:rPr>
              <a:t>“Trade unions and other relevant </a:t>
            </a:r>
            <a:r>
              <a:rPr lang="en-GB" sz="1700" b="1" dirty="0" smtClean="0">
                <a:latin typeface="Arial" charset="0"/>
              </a:rPr>
              <a:t>stakeholders should be more involved </a:t>
            </a:r>
            <a:r>
              <a:rPr lang="en-GB" sz="1700" dirty="0" smtClean="0">
                <a:latin typeface="Arial" charset="0"/>
              </a:rPr>
              <a:t>… on a cooperative basis”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700" dirty="0" smtClean="0">
                <a:latin typeface="Arial" charset="0"/>
              </a:rPr>
              <a:t>“The … role </a:t>
            </a:r>
            <a:r>
              <a:rPr lang="en-GB" sz="1700" dirty="0">
                <a:latin typeface="Arial" charset="0"/>
              </a:rPr>
              <a:t>of </a:t>
            </a:r>
            <a:r>
              <a:rPr lang="en-GB" sz="1700" b="1" dirty="0">
                <a:latin typeface="Arial" charset="0"/>
              </a:rPr>
              <a:t>ETPs</a:t>
            </a:r>
            <a:r>
              <a:rPr lang="en-GB" sz="1700" dirty="0">
                <a:latin typeface="Arial" charset="0"/>
              </a:rPr>
              <a:t> </a:t>
            </a:r>
            <a:r>
              <a:rPr lang="en-GB" sz="1700" dirty="0" smtClean="0">
                <a:latin typeface="Arial" charset="0"/>
              </a:rPr>
              <a:t>… </a:t>
            </a:r>
            <a:r>
              <a:rPr lang="en-GB" sz="1700" b="1" dirty="0" smtClean="0">
                <a:latin typeface="Arial" charset="0"/>
              </a:rPr>
              <a:t>will </a:t>
            </a:r>
            <a:r>
              <a:rPr lang="en-GB" sz="1700" b="1" dirty="0">
                <a:latin typeface="Arial" charset="0"/>
              </a:rPr>
              <a:t>gain a higher profile </a:t>
            </a:r>
            <a:r>
              <a:rPr lang="en-GB" sz="1700" dirty="0">
                <a:latin typeface="Arial" charset="0"/>
              </a:rPr>
              <a:t>in the light of </a:t>
            </a:r>
            <a:r>
              <a:rPr lang="en-GB" sz="1700" dirty="0" smtClean="0">
                <a:latin typeface="Arial" charset="0"/>
              </a:rPr>
              <a:t>the enhanced </a:t>
            </a:r>
            <a:r>
              <a:rPr lang="en-GB" sz="1700" dirty="0">
                <a:latin typeface="Arial" charset="0"/>
              </a:rPr>
              <a:t>strategy of addressing innovation in addition </a:t>
            </a:r>
            <a:r>
              <a:rPr lang="en-GB" sz="1700" dirty="0" smtClean="0">
                <a:latin typeface="Arial" charset="0"/>
              </a:rPr>
              <a:t>to research”</a:t>
            </a:r>
          </a:p>
        </p:txBody>
      </p:sp>
    </p:spTree>
    <p:extLst>
      <p:ext uri="{BB962C8B-B14F-4D97-AF65-F5344CB8AC3E}">
        <p14:creationId xmlns:p14="http://schemas.microsoft.com/office/powerpoint/2010/main" val="3547418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8"/>
          <p:cNvSpPr txBox="1">
            <a:spLocks noGrp="1" noChangeArrowheads="1"/>
          </p:cNvSpPr>
          <p:nvPr/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05862848-6F4A-E940-B999-A8BB9C17EF45}" type="slidenum">
              <a:rPr lang="fr-FR" sz="1000"/>
              <a:pPr algn="r" eaLnBrk="1" hangingPunct="1"/>
              <a:t>7</a:t>
            </a:fld>
            <a:endParaRPr lang="fr-FR" sz="100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42988" y="116633"/>
            <a:ext cx="7413625" cy="720079"/>
          </a:xfrm>
        </p:spPr>
        <p:txBody>
          <a:bodyPr/>
          <a:lstStyle/>
          <a:p>
            <a:r>
              <a:rPr lang="en-GB" sz="2900" dirty="0" smtClean="0">
                <a:solidFill>
                  <a:srgbClr val="CC9900"/>
                </a:solidFill>
                <a:latin typeface="Arial" charset="0"/>
              </a:rPr>
              <a:t>ETPs today</a:t>
            </a:r>
            <a:endParaRPr lang="en-GB" sz="2900" dirty="0">
              <a:solidFill>
                <a:srgbClr val="CC9900"/>
              </a:solidFill>
              <a:latin typeface="Arial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980728"/>
            <a:ext cx="7993063" cy="5543897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2100" dirty="0" smtClean="0">
                <a:latin typeface="Arial" charset="0"/>
              </a:rPr>
              <a:t>About 40 ETPs in 5 fields: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endParaRPr lang="en-GB" sz="2100" dirty="0" smtClean="0">
              <a:latin typeface="Arial" charset="0"/>
            </a:endParaRP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800" dirty="0" smtClean="0">
                <a:latin typeface="Arial" charset="0"/>
              </a:rPr>
              <a:t>Energy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800" dirty="0" smtClean="0">
                <a:latin typeface="Arial" charset="0"/>
              </a:rPr>
              <a:t>ICT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800" dirty="0" smtClean="0">
                <a:latin typeface="Arial" charset="0"/>
              </a:rPr>
              <a:t>Biology-based technologies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800" dirty="0" smtClean="0">
                <a:latin typeface="Arial" charset="0"/>
              </a:rPr>
              <a:t>Production and processes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800" dirty="0" smtClean="0">
                <a:latin typeface="Arial" charset="0"/>
              </a:rPr>
              <a:t>Transportation 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2100" dirty="0" smtClean="0">
                <a:latin typeface="Arial" charset="0"/>
              </a:rPr>
              <a:t>Most ETPs created in 2004. The oldest created in 2001-2002.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</a:pPr>
            <a:r>
              <a:rPr lang="en-GB" sz="2100" dirty="0" smtClean="0">
                <a:latin typeface="Arial" charset="0"/>
              </a:rPr>
              <a:t>In the nuclear field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800" dirty="0" smtClean="0">
                <a:latin typeface="Arial" charset="0"/>
              </a:rPr>
              <a:t>SNETP (nuclear fission) 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800" dirty="0" smtClean="0">
                <a:solidFill>
                  <a:srgbClr val="292929"/>
                </a:solidFill>
                <a:latin typeface="Arial" charset="0"/>
              </a:rPr>
              <a:t>IGD-TP (geological disposal of radioactive waste) 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800" dirty="0" smtClean="0">
                <a:solidFill>
                  <a:srgbClr val="292929"/>
                </a:solidFill>
                <a:latin typeface="Arial" charset="0"/>
              </a:rPr>
              <a:t>MELODI: a ETP-like cooperation (without industry leading role) on low dose effects, on-going discussions with Alliance (radioecology), NERIS (emergency and PA), EURADOS (</a:t>
            </a:r>
            <a:r>
              <a:rPr lang="en-GB" sz="1800" dirty="0" err="1" smtClean="0">
                <a:solidFill>
                  <a:srgbClr val="292929"/>
                </a:solidFill>
                <a:latin typeface="Arial" charset="0"/>
              </a:rPr>
              <a:t>dosimetry</a:t>
            </a:r>
            <a:r>
              <a:rPr lang="en-GB" sz="1800" dirty="0" smtClean="0">
                <a:solidFill>
                  <a:srgbClr val="292929"/>
                </a:solidFill>
                <a:latin typeface="Arial" charset="0"/>
              </a:rPr>
              <a:t>), EURAMET (metrology), in the framework of the OPERRA project </a:t>
            </a:r>
          </a:p>
          <a:p>
            <a:pPr marL="784225" lvl="1" indent="-342900">
              <a:lnSpc>
                <a:spcPct val="90000"/>
              </a:lnSpc>
              <a:spcBef>
                <a:spcPts val="600"/>
              </a:spcBef>
            </a:pPr>
            <a:r>
              <a:rPr lang="en-GB" sz="1800" dirty="0" smtClean="0">
                <a:solidFill>
                  <a:srgbClr val="292929"/>
                </a:solidFill>
                <a:latin typeface="Arial" charset="0"/>
              </a:rPr>
              <a:t>SITEX: Expertise Functions network </a:t>
            </a:r>
            <a:r>
              <a:rPr lang="en-GB" sz="1800" dirty="0" smtClean="0">
                <a:latin typeface="Arial" charset="0"/>
              </a:rPr>
              <a:t>aiming to develop a common organisation at the European level on radioactive waste management</a:t>
            </a:r>
          </a:p>
        </p:txBody>
      </p:sp>
    </p:spTree>
    <p:extLst>
      <p:ext uri="{BB962C8B-B14F-4D97-AF65-F5344CB8AC3E}">
        <p14:creationId xmlns:p14="http://schemas.microsoft.com/office/powerpoint/2010/main" val="2382482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Espace réservé du numéro de diapositive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4B4C4CE2-C412-5245-8D88-7AB1A008384C}" type="slidenum">
              <a:rPr lang="fr-FR" sz="1000"/>
              <a:pPr algn="r" eaLnBrk="1" hangingPunct="1"/>
              <a:t>8</a:t>
            </a:fld>
            <a:endParaRPr lang="fr-FR" sz="1000"/>
          </a:p>
        </p:txBody>
      </p:sp>
      <p:sp>
        <p:nvSpPr>
          <p:cNvPr id="30722" name="Rectangle 14"/>
          <p:cNvSpPr>
            <a:spLocks noGrp="1" noChangeArrowheads="1"/>
          </p:cNvSpPr>
          <p:nvPr>
            <p:ph type="ctrTitle" idx="4294967295"/>
          </p:nvPr>
        </p:nvSpPr>
        <p:spPr>
          <a:xfrm>
            <a:off x="827088" y="1412875"/>
            <a:ext cx="6799262" cy="1600200"/>
          </a:xfrm>
        </p:spPr>
        <p:txBody>
          <a:bodyPr anchor="ctr"/>
          <a:lstStyle/>
          <a:p>
            <a:pPr eaLnBrk="1" hangingPunct="1"/>
            <a:r>
              <a:rPr lang="en-GB" sz="2900" dirty="0" smtClean="0">
                <a:latin typeface="Arial" charset="0"/>
              </a:rPr>
              <a:t>2. Nuclear ETPs and their governance</a:t>
            </a:r>
            <a:endParaRPr lang="en-GB" sz="2900" dirty="0">
              <a:latin typeface="Arial" charset="0"/>
            </a:endParaRPr>
          </a:p>
        </p:txBody>
      </p:sp>
      <p:sp>
        <p:nvSpPr>
          <p:cNvPr id="30723" name="Rectangle 15"/>
          <p:cNvSpPr>
            <a:spLocks noGrp="1" noChangeArrowheads="1"/>
          </p:cNvSpPr>
          <p:nvPr>
            <p:ph type="subTitle" idx="4294967295"/>
          </p:nvPr>
        </p:nvSpPr>
        <p:spPr>
          <a:xfrm>
            <a:off x="1908175" y="3284538"/>
            <a:ext cx="6192838" cy="1657350"/>
          </a:xfrm>
        </p:spPr>
        <p:txBody>
          <a:bodyPr/>
          <a:lstStyle/>
          <a:p>
            <a:pPr marL="0" indent="0" algn="ctr">
              <a:lnSpc>
                <a:spcPct val="90000"/>
              </a:lnSpc>
              <a:buFont typeface="Wingdings" charset="0"/>
              <a:buNone/>
            </a:pPr>
            <a:endParaRPr lang="fr-FR" sz="2800" i="1" dirty="0">
              <a:latin typeface="Arial" charset="0"/>
            </a:endParaRPr>
          </a:p>
        </p:txBody>
      </p:sp>
      <p:sp>
        <p:nvSpPr>
          <p:cNvPr id="30724" name="Espace réservé du numéro de diapositive 4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endParaRPr lang="fr-FR" sz="1000"/>
          </a:p>
        </p:txBody>
      </p:sp>
    </p:spTree>
    <p:extLst>
      <p:ext uri="{BB962C8B-B14F-4D97-AF65-F5344CB8AC3E}">
        <p14:creationId xmlns:p14="http://schemas.microsoft.com/office/powerpoint/2010/main" val="189057093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8"/>
          <p:cNvSpPr txBox="1">
            <a:spLocks noGrp="1" noChangeArrowheads="1"/>
          </p:cNvSpPr>
          <p:nvPr/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05862848-6F4A-E940-B999-A8BB9C17EF45}" type="slidenum">
              <a:rPr lang="fr-FR" sz="1000"/>
              <a:pPr algn="r" eaLnBrk="1" hangingPunct="1"/>
              <a:t>9</a:t>
            </a:fld>
            <a:endParaRPr lang="fr-FR" sz="100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42988" y="333375"/>
            <a:ext cx="7413625" cy="1143000"/>
          </a:xfrm>
        </p:spPr>
        <p:txBody>
          <a:bodyPr/>
          <a:lstStyle/>
          <a:p>
            <a:r>
              <a:rPr lang="en-GB" sz="2600" dirty="0" smtClean="0">
                <a:solidFill>
                  <a:srgbClr val="CC9900"/>
                </a:solidFill>
                <a:latin typeface="Arial" charset="0"/>
              </a:rPr>
              <a:t>EURATOM 2020: an approach of cooperation between all stakeholders and partnerships in line with Horizon 2020</a:t>
            </a:r>
            <a:endParaRPr lang="en-GB" sz="2600" dirty="0">
              <a:solidFill>
                <a:srgbClr val="CC9900"/>
              </a:solidFill>
              <a:latin typeface="Arial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1844675"/>
            <a:ext cx="7993063" cy="467995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1600" dirty="0" smtClean="0">
                <a:latin typeface="Arial" charset="0"/>
              </a:rPr>
              <a:t>“</a:t>
            </a:r>
            <a:r>
              <a:rPr lang="en-GB" sz="1600" b="1" dirty="0" smtClean="0">
                <a:latin typeface="Arial" charset="0"/>
              </a:rPr>
              <a:t>favour an informed engagement of citizens and civil society on research and innovation </a:t>
            </a:r>
            <a:r>
              <a:rPr lang="en-GB" sz="1600" b="1" dirty="0">
                <a:latin typeface="Arial" charset="0"/>
              </a:rPr>
              <a:t>matters by </a:t>
            </a:r>
            <a:r>
              <a:rPr lang="en-GB" sz="1600" dirty="0">
                <a:latin typeface="Arial" charset="0"/>
              </a:rPr>
              <a:t>[…] </a:t>
            </a:r>
            <a:r>
              <a:rPr lang="en-GB" sz="1600" dirty="0" smtClean="0">
                <a:latin typeface="Arial" charset="0"/>
              </a:rPr>
              <a:t>developing </a:t>
            </a:r>
            <a:r>
              <a:rPr lang="en-GB" sz="1600" dirty="0">
                <a:latin typeface="Arial" charset="0"/>
              </a:rPr>
              <a:t>responsible research and innovation agendas that </a:t>
            </a:r>
            <a:r>
              <a:rPr lang="en-GB" sz="1600" b="1" dirty="0">
                <a:latin typeface="Arial" charset="0"/>
              </a:rPr>
              <a:t>meet citizens' and civil society's </a:t>
            </a:r>
            <a:r>
              <a:rPr lang="en-GB" sz="1600" dirty="0">
                <a:latin typeface="Arial" charset="0"/>
              </a:rPr>
              <a:t>[…] </a:t>
            </a:r>
            <a:r>
              <a:rPr lang="en-GB" sz="1600" b="1" dirty="0" smtClean="0">
                <a:latin typeface="Arial" charset="0"/>
              </a:rPr>
              <a:t>expectations </a:t>
            </a:r>
            <a:r>
              <a:rPr lang="en-GB" sz="1600" b="1" dirty="0">
                <a:latin typeface="Arial" charset="0"/>
              </a:rPr>
              <a:t>and by facilitating their </a:t>
            </a:r>
            <a:r>
              <a:rPr lang="en-GB" sz="1600" b="1" dirty="0" smtClean="0">
                <a:latin typeface="Arial" charset="0"/>
              </a:rPr>
              <a:t>participation</a:t>
            </a:r>
            <a:r>
              <a:rPr lang="en-GB" sz="1600" dirty="0" smtClean="0">
                <a:latin typeface="Arial" charset="0"/>
              </a:rPr>
              <a:t>”</a:t>
            </a:r>
            <a:endParaRPr lang="en-GB" sz="1600" b="1" dirty="0" smtClean="0">
              <a:latin typeface="Arial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1600" dirty="0" smtClean="0">
                <a:latin typeface="Arial" charset="0"/>
              </a:rPr>
              <a:t>“The </a:t>
            </a:r>
            <a:r>
              <a:rPr lang="en-GB" sz="1600" dirty="0">
                <a:latin typeface="Arial" charset="0"/>
              </a:rPr>
              <a:t>implementation of the </a:t>
            </a:r>
            <a:r>
              <a:rPr lang="en-GB" sz="1600" dirty="0" err="1">
                <a:latin typeface="Arial" charset="0"/>
              </a:rPr>
              <a:t>Euratom</a:t>
            </a:r>
            <a:r>
              <a:rPr lang="en-GB" sz="1600" dirty="0">
                <a:latin typeface="Arial" charset="0"/>
              </a:rPr>
              <a:t> Programme should </a:t>
            </a:r>
            <a:r>
              <a:rPr lang="en-GB" sz="1600" b="1" dirty="0">
                <a:latin typeface="Arial" charset="0"/>
              </a:rPr>
              <a:t>respond to the </a:t>
            </a:r>
            <a:r>
              <a:rPr lang="en-GB" sz="1600" b="1" dirty="0" smtClean="0">
                <a:latin typeface="Arial" charset="0"/>
              </a:rPr>
              <a:t>evolving opportunities </a:t>
            </a:r>
            <a:r>
              <a:rPr lang="en-GB" sz="1600" b="1" dirty="0">
                <a:latin typeface="Arial" charset="0"/>
              </a:rPr>
              <a:t>and needs from science and technology, industry, policies and society</a:t>
            </a:r>
            <a:r>
              <a:rPr lang="en-GB" sz="1600" dirty="0" smtClean="0">
                <a:latin typeface="Arial" charset="0"/>
              </a:rPr>
              <a:t>. As </a:t>
            </a:r>
            <a:r>
              <a:rPr lang="en-GB" sz="1600" dirty="0">
                <a:latin typeface="Arial" charset="0"/>
              </a:rPr>
              <a:t>such, the agendas should be set in </a:t>
            </a:r>
            <a:r>
              <a:rPr lang="en-GB" sz="1600" b="1" dirty="0">
                <a:latin typeface="Arial" charset="0"/>
              </a:rPr>
              <a:t>close liaison with </a:t>
            </a:r>
            <a:r>
              <a:rPr lang="en-GB" sz="1600" b="1" dirty="0" smtClean="0">
                <a:latin typeface="Arial" charset="0"/>
              </a:rPr>
              <a:t>stakeholders from all sectors concerned</a:t>
            </a:r>
            <a:r>
              <a:rPr lang="en-GB" sz="1600" dirty="0" smtClean="0">
                <a:latin typeface="Arial" charset="0"/>
              </a:rPr>
              <a:t>”</a:t>
            </a:r>
            <a:endParaRPr lang="en-GB" sz="1600" dirty="0">
              <a:latin typeface="Arial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1600" dirty="0">
                <a:latin typeface="Arial" charset="0"/>
              </a:rPr>
              <a:t>“</a:t>
            </a:r>
            <a:r>
              <a:rPr lang="en-GB" sz="1600" dirty="0" smtClean="0">
                <a:latin typeface="Arial" charset="0"/>
              </a:rPr>
              <a:t>challenges of </a:t>
            </a:r>
            <a:r>
              <a:rPr lang="en-GB" sz="1600" dirty="0">
                <a:latin typeface="Arial" charset="0"/>
              </a:rPr>
              <a:t>nuclear safety and diminishing nuclear skills in Europe can be tackled effectively </a:t>
            </a:r>
            <a:r>
              <a:rPr lang="en-GB" sz="1600" dirty="0" smtClean="0">
                <a:latin typeface="Arial" charset="0"/>
              </a:rPr>
              <a:t>by </a:t>
            </a:r>
            <a:r>
              <a:rPr lang="en-GB" sz="1600" b="1" dirty="0" smtClean="0">
                <a:latin typeface="Arial" charset="0"/>
              </a:rPr>
              <a:t>exploiting </a:t>
            </a:r>
            <a:r>
              <a:rPr lang="en-GB" sz="1600" b="1" dirty="0">
                <a:latin typeface="Arial" charset="0"/>
              </a:rPr>
              <a:t>synergies between the research efforts of Member States and the private sector</a:t>
            </a:r>
            <a:r>
              <a:rPr lang="en-GB" sz="1600" dirty="0">
                <a:latin typeface="Arial" charset="0"/>
              </a:rPr>
              <a:t>”</a:t>
            </a:r>
            <a:endParaRPr lang="en-GB" sz="1600" dirty="0" smtClean="0">
              <a:latin typeface="Arial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1600" dirty="0">
                <a:latin typeface="Arial" charset="0"/>
              </a:rPr>
              <a:t>“</a:t>
            </a:r>
            <a:r>
              <a:rPr lang="en-GB" sz="1600" b="1" dirty="0">
                <a:latin typeface="Arial" charset="0"/>
              </a:rPr>
              <a:t>priorities of the </a:t>
            </a:r>
            <a:r>
              <a:rPr lang="en-GB" sz="1600" b="1" dirty="0" smtClean="0">
                <a:latin typeface="Arial" charset="0"/>
              </a:rPr>
              <a:t>work programmes </a:t>
            </a:r>
            <a:r>
              <a:rPr lang="en-GB" sz="1600" dirty="0">
                <a:latin typeface="Arial" charset="0"/>
              </a:rPr>
              <a:t>shall be </a:t>
            </a:r>
            <a:r>
              <a:rPr lang="en-GB" sz="1600" b="1" dirty="0">
                <a:latin typeface="Arial" charset="0"/>
              </a:rPr>
              <a:t>established on the basis of inputs</a:t>
            </a:r>
            <a:r>
              <a:rPr lang="en-GB" sz="1600" dirty="0">
                <a:latin typeface="Arial" charset="0"/>
              </a:rPr>
              <a:t> from </a:t>
            </a:r>
            <a:r>
              <a:rPr lang="en-GB" sz="1600" dirty="0" smtClean="0">
                <a:latin typeface="Arial" charset="0"/>
              </a:rPr>
              <a:t>[…] bodies </a:t>
            </a:r>
            <a:r>
              <a:rPr lang="en-GB" sz="1600" dirty="0">
                <a:latin typeface="Arial" charset="0"/>
              </a:rPr>
              <a:t>or frameworks such as </a:t>
            </a:r>
            <a:r>
              <a:rPr lang="en-GB" sz="1600" b="1" dirty="0">
                <a:latin typeface="Arial" charset="0"/>
              </a:rPr>
              <a:t>technology </a:t>
            </a:r>
            <a:r>
              <a:rPr lang="en-GB" sz="1600" b="1" dirty="0" smtClean="0">
                <a:latin typeface="Arial" charset="0"/>
              </a:rPr>
              <a:t>platforms </a:t>
            </a:r>
            <a:r>
              <a:rPr lang="en-GB" sz="1600" dirty="0" smtClean="0">
                <a:latin typeface="Arial" charset="0"/>
              </a:rPr>
              <a:t>and technical forums.”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1600" dirty="0" smtClean="0">
                <a:latin typeface="Arial" charset="0"/>
              </a:rPr>
              <a:t>“A </a:t>
            </a:r>
            <a:r>
              <a:rPr lang="en-GB" sz="1600" dirty="0">
                <a:latin typeface="Arial" charset="0"/>
              </a:rPr>
              <a:t>greater impact should also be achieved by combining the </a:t>
            </a:r>
            <a:r>
              <a:rPr lang="en-GB" sz="1600" dirty="0" err="1">
                <a:latin typeface="Arial" charset="0"/>
              </a:rPr>
              <a:t>Euratom</a:t>
            </a:r>
            <a:r>
              <a:rPr lang="en-GB" sz="1600" dirty="0">
                <a:latin typeface="Arial" charset="0"/>
              </a:rPr>
              <a:t> Programme </a:t>
            </a:r>
            <a:r>
              <a:rPr lang="en-GB" sz="1600" dirty="0" smtClean="0">
                <a:latin typeface="Arial" charset="0"/>
              </a:rPr>
              <a:t>and private </a:t>
            </a:r>
            <a:r>
              <a:rPr lang="en-GB" sz="1600" dirty="0">
                <a:latin typeface="Arial" charset="0"/>
              </a:rPr>
              <a:t>sector funds within </a:t>
            </a:r>
            <a:r>
              <a:rPr lang="en-GB" sz="1600" b="1" dirty="0">
                <a:latin typeface="Arial" charset="0"/>
              </a:rPr>
              <a:t>public-private partnerships</a:t>
            </a:r>
            <a:r>
              <a:rPr lang="en-GB" sz="1600" dirty="0">
                <a:latin typeface="Arial" charset="0"/>
              </a:rPr>
              <a:t>…</a:t>
            </a:r>
            <a:r>
              <a:rPr lang="en-GB" sz="1600" dirty="0" smtClean="0">
                <a:latin typeface="Arial" charset="0"/>
              </a:rPr>
              <a:t>”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1600" dirty="0" smtClean="0">
                <a:latin typeface="Arial" charset="0"/>
              </a:rPr>
              <a:t>A will of DG Research to move from an approach of support to research projects to an </a:t>
            </a:r>
            <a:r>
              <a:rPr lang="en-GB" sz="1600" b="1" dirty="0" smtClean="0">
                <a:latin typeface="Arial" charset="0"/>
              </a:rPr>
              <a:t>approach of support to research programmes and coordination</a:t>
            </a:r>
            <a:endParaRPr lang="en-GB" sz="1600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268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xe">
  <a:themeElements>
    <a:clrScheme name="Ax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x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x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Axe">
  <a:themeElements>
    <a:clrScheme name="1_Ax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1_Ax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Ax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x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x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x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x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x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x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x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24372</TotalTime>
  <Words>2525</Words>
  <Application>Microsoft Macintosh PowerPoint</Application>
  <PresentationFormat>Présentation à l'écran (4:3)</PresentationFormat>
  <Paragraphs>193</Paragraphs>
  <Slides>20</Slides>
  <Notes>20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20</vt:i4>
      </vt:variant>
    </vt:vector>
  </HeadingPairs>
  <TitlesOfParts>
    <vt:vector size="22" baseType="lpstr">
      <vt:lpstr>Axe</vt:lpstr>
      <vt:lpstr>1_Axe</vt:lpstr>
      <vt:lpstr>Survey on governance of European Technology Platforms in the nuclear field</vt:lpstr>
      <vt:lpstr>Objectives &amp; method</vt:lpstr>
      <vt:lpstr>1. Genesis &amp; Evolution of European Technology Platforms </vt:lpstr>
      <vt:lpstr>Parallel trends in European development strategies and research policies</vt:lpstr>
      <vt:lpstr>Generic characteristics of ETPs</vt:lpstr>
      <vt:lpstr>Governance of ETPs</vt:lpstr>
      <vt:lpstr>ETPs today</vt:lpstr>
      <vt:lpstr>2. Nuclear ETPs and their governance</vt:lpstr>
      <vt:lpstr>EURATOM 2020: an approach of cooperation between all stakeholders and partnerships in line with Horizon 2020</vt:lpstr>
      <vt:lpstr>SNETP (2007): a “political platform” ensuring links between 3 autonomous pillars</vt:lpstr>
      <vt:lpstr>SNETP Governance structures</vt:lpstr>
      <vt:lpstr>NUGENIA (2011): a legal entity gathering industries, research organisations &amp; TSOs in research for safety of Gen II &amp; III reactors</vt:lpstr>
      <vt:lpstr>MELODI (2010): European  cooperation between TSOs &amp; research institutions on research on low doses risks</vt:lpstr>
      <vt:lpstr>IGD-TP: a waste management operators-led platform in search for appropriate format of cooperation with TSOs &amp; regulators</vt:lpstr>
      <vt:lpstr>SITEX (2012): towards a European structure for TSOs &amp; regulators cooperation &amp; research</vt:lpstr>
      <vt:lpstr>Next steps in the structuring of European research on radioactive waste management</vt:lpstr>
      <vt:lpstr>3. Conclusion – Challenges for European research in the field of RWM</vt:lpstr>
      <vt:lpstr>What interactions between TSOs, regulators and operators in the field of RWM research </vt:lpstr>
      <vt:lpstr>Lessons of ETPs as regards engagement of civil society in European RWM research</vt:lpstr>
      <vt:lpstr>SITEX, an opportunity for better liaison between research on RWM and civil society stakeholders</vt:lpstr>
    </vt:vector>
  </TitlesOfParts>
  <Company>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contexte historique du programme CORE</dc:title>
  <dc:creator>Stéphane Baudé</dc:creator>
  <cp:lastModifiedBy>Gilles Heriard Dubreuil</cp:lastModifiedBy>
  <cp:revision>928</cp:revision>
  <cp:lastPrinted>2013-06-10T11:22:03Z</cp:lastPrinted>
  <dcterms:created xsi:type="dcterms:W3CDTF">2009-06-05T14:07:33Z</dcterms:created>
  <dcterms:modified xsi:type="dcterms:W3CDTF">2013-09-18T18:11:58Z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000800b003000000000001024120</vt:lpwstr>
  </property>
</Properties>
</file>