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340" r:id="rId3"/>
    <p:sldId id="333" r:id="rId4"/>
    <p:sldId id="338" r:id="rId5"/>
    <p:sldId id="331" r:id="rId6"/>
    <p:sldId id="299" r:id="rId7"/>
    <p:sldId id="300" r:id="rId8"/>
    <p:sldId id="341" r:id="rId9"/>
    <p:sldId id="342" r:id="rId10"/>
    <p:sldId id="297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89517" autoAdjust="0"/>
  </p:normalViewPr>
  <p:slideViewPr>
    <p:cSldViewPr>
      <p:cViewPr>
        <p:scale>
          <a:sx n="70" d="100"/>
          <a:sy n="70" d="100"/>
        </p:scale>
        <p:origin x="-116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EA6D7F-17A5-42F1-8105-3E9D7927E9A2}" type="datetimeFigureOut">
              <a:rPr lang="fr-FR" smtClean="0"/>
              <a:t>16/09/2013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5C011C-93DC-4B4E-93E6-C505A8425D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9377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  <p:sp>
        <p:nvSpPr>
          <p:cNvPr id="41987" name="Slide Number Placeholder 3"/>
          <p:cNvSpPr txBox="1">
            <a:spLocks noGrp="1"/>
          </p:cNvSpPr>
          <p:nvPr/>
        </p:nvSpPr>
        <p:spPr bwMode="auto">
          <a:xfrm>
            <a:off x="3883852" y="8684826"/>
            <a:ext cx="2972547" cy="457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3" rIns="91426" bIns="45713" anchor="b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CD24A5DB-7CFE-5A43-BB28-833066331DCE}" type="slidenum">
              <a:rPr lang="fr-FR" sz="1200"/>
              <a:pPr algn="r" eaLnBrk="1" hangingPunct="1"/>
              <a:t>2</a:t>
            </a:fld>
            <a:endParaRPr lang="fr-FR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5C011C-93DC-4B4E-93E6-C505A8425D76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5C011C-93DC-4B4E-93E6-C505A8425D76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5C011C-93DC-4B4E-93E6-C505A8425D76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5C011C-93DC-4B4E-93E6-C505A8425D76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5C011C-93DC-4B4E-93E6-C505A8425D76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5C011C-93DC-4B4E-93E6-C505A8425D76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5C011C-93DC-4B4E-93E6-C505A8425D76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5C011C-93DC-4B4E-93E6-C505A8425D76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A1839-C5F3-4233-AA17-30DC4EAE0E28}" type="datetime1">
              <a:rPr lang="fr-FR" smtClean="0"/>
              <a:t>16/09/2013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SITEX workshop with civil society – 16-17/09/2013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6D67D-5DED-49AB-9D82-51AAE204037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0638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7657-90AA-4F70-B234-1907C4BF68BD}" type="datetime1">
              <a:rPr lang="fr-FR" smtClean="0"/>
              <a:t>16/09/2013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SITEX workshop with civil society – 16-17/09/2013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6D67D-5DED-49AB-9D82-51AAE204037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9302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BA719-28AB-429F-8453-E98C8E6E5A19}" type="datetime1">
              <a:rPr lang="fr-FR" smtClean="0"/>
              <a:t>16/09/2013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SITEX workshop with civil society – 16-17/09/2013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6D67D-5DED-49AB-9D82-51AAE204037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2948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9C285-D415-4C77-BA53-EB57E8751110}" type="datetime1">
              <a:rPr lang="fr-FR" smtClean="0"/>
              <a:t>16/09/2013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SITEX workshop with civil society – 16-17/09/2013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6D67D-5DED-49AB-9D82-51AAE204037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1779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6D0B6-18FB-41C0-9932-8D69D7076B16}" type="datetime1">
              <a:rPr lang="fr-FR" smtClean="0"/>
              <a:t>16/09/2013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SITEX workshop with civil society – 16-17/09/2013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6D67D-5DED-49AB-9D82-51AAE204037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8029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3E145-3E07-428F-9736-F616FEAF2C86}" type="datetime1">
              <a:rPr lang="fr-FR" smtClean="0"/>
              <a:t>16/09/2013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SITEX workshop with civil society – 16-17/09/2013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6D67D-5DED-49AB-9D82-51AAE204037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7143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09AB1-5394-49ED-B141-D46CB4E2B88F}" type="datetime1">
              <a:rPr lang="fr-FR" smtClean="0"/>
              <a:t>16/09/2013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SITEX workshop with civil society – 16-17/09/2013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6D67D-5DED-49AB-9D82-51AAE204037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5771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F58AE-DB32-4AE9-A836-E0F2685A8819}" type="datetime1">
              <a:rPr lang="fr-FR" smtClean="0"/>
              <a:t>16/09/2013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SITEX workshop with civil society – 16-17/09/2013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6D67D-5DED-49AB-9D82-51AAE204037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701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8398C-C6BF-40B1-841F-2E136B3F9B7A}" type="datetime1">
              <a:rPr lang="fr-FR" smtClean="0"/>
              <a:t>16/09/2013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SITEX workshop with civil society – 16-17/09/2013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6D67D-5DED-49AB-9D82-51AAE204037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8701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F47EA-B2A8-4678-A335-B69212B4DFD3}" type="datetime1">
              <a:rPr lang="fr-FR" smtClean="0"/>
              <a:t>16/09/2013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SITEX workshop with civil society – 16-17/09/2013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6D67D-5DED-49AB-9D82-51AAE204037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804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F8E3F-1FAE-47EC-ACA2-1BCB52F13A6D}" type="datetime1">
              <a:rPr lang="fr-FR" smtClean="0"/>
              <a:t>16/09/2013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SITEX workshop with civil society – 16-17/09/2013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6D67D-5DED-49AB-9D82-51AAE204037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1171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BD4631-2E45-404D-8869-AB3433438B26}" type="datetime1">
              <a:rPr lang="fr-FR" smtClean="0"/>
              <a:t>16/09/2013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SITEX workshop with civil society – 16-17/09/2013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6D67D-5DED-49AB-9D82-51AAE204037C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Picture 10" descr="fp7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60350"/>
            <a:ext cx="10080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2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1" r="13680" b="11816"/>
          <a:stretch>
            <a:fillRect/>
          </a:stretch>
        </p:blipFill>
        <p:spPr bwMode="auto">
          <a:xfrm>
            <a:off x="6443663" y="188913"/>
            <a:ext cx="25146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5546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Roundtable</a:t>
            </a:r>
            <a:r>
              <a:rPr lang="fr-FR" dirty="0" smtClean="0"/>
              <a:t> I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What does expertise function mean?</a:t>
            </a:r>
            <a:endParaRPr lang="en-GB" dirty="0" smtClean="0"/>
          </a:p>
          <a:p>
            <a:endParaRPr lang="en-GB" dirty="0" smtClean="0"/>
          </a:p>
          <a:p>
            <a:r>
              <a:rPr lang="en-GB" sz="2200" dirty="0" smtClean="0">
                <a:solidFill>
                  <a:srgbClr val="002060"/>
                </a:solidFill>
              </a:rPr>
              <a:t>Christophe </a:t>
            </a:r>
            <a:r>
              <a:rPr lang="en-GB" sz="2200" dirty="0" err="1" smtClean="0">
                <a:solidFill>
                  <a:srgbClr val="002060"/>
                </a:solidFill>
              </a:rPr>
              <a:t>Serres</a:t>
            </a:r>
            <a:r>
              <a:rPr lang="en-GB" sz="2200" dirty="0" smtClean="0">
                <a:solidFill>
                  <a:srgbClr val="002060"/>
                </a:solidFill>
              </a:rPr>
              <a:t>, coordinator	  </a:t>
            </a:r>
            <a:endParaRPr lang="fr-FR" sz="2200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107390"/>
            <a:ext cx="597694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SITEX workshop with civil society – 16-17/09/2013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13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539552" y="1180296"/>
            <a:ext cx="8424936" cy="5709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fr-FR" sz="2000" dirty="0" smtClean="0"/>
              <a:t>IAEA/SSR5</a:t>
            </a:r>
            <a:r>
              <a:rPr lang="fr-FR" sz="2000" dirty="0"/>
              <a:t> </a:t>
            </a:r>
            <a:r>
              <a:rPr lang="en-GB" sz="2000" spc="-10" dirty="0" smtClean="0"/>
              <a:t>Req#1: </a:t>
            </a:r>
            <a:r>
              <a:rPr lang="fr-FR" sz="2000" dirty="0" err="1"/>
              <a:t>Government</a:t>
            </a:r>
            <a:r>
              <a:rPr lang="fr-FR" sz="2000" dirty="0"/>
              <a:t> </a:t>
            </a:r>
            <a:r>
              <a:rPr lang="fr-FR" sz="2000" dirty="0" err="1"/>
              <a:t>responsabilities</a:t>
            </a:r>
            <a:endParaRPr lang="fr-FR" sz="2000" dirty="0"/>
          </a:p>
          <a:p>
            <a:endParaRPr lang="en-GB" sz="2000" spc="-10" dirty="0" smtClean="0"/>
          </a:p>
          <a:p>
            <a:r>
              <a:rPr lang="en-GB" sz="2000" spc="-10" dirty="0" smtClean="0"/>
              <a:t>3.7/e: </a:t>
            </a:r>
            <a:r>
              <a:rPr lang="en-US" sz="2000" b="1" dirty="0" smtClean="0"/>
              <a:t>Ensuring </a:t>
            </a:r>
            <a:r>
              <a:rPr lang="en-US" sz="2000" b="1" dirty="0"/>
              <a:t>that the necessary scientific and technical expertise remains</a:t>
            </a:r>
          </a:p>
          <a:p>
            <a:r>
              <a:rPr lang="en-US" sz="2000" b="1" dirty="0"/>
              <a:t>available </a:t>
            </a:r>
            <a:r>
              <a:rPr lang="en-US" sz="2000" dirty="0" smtClean="0"/>
              <a:t>[…] for </a:t>
            </a:r>
            <a:r>
              <a:rPr lang="en-US" sz="2000" dirty="0"/>
              <a:t>the support of </a:t>
            </a:r>
            <a:r>
              <a:rPr lang="en-US" sz="2000" b="1" dirty="0"/>
              <a:t>independent</a:t>
            </a:r>
            <a:r>
              <a:rPr lang="en-US" sz="2000" dirty="0"/>
              <a:t> </a:t>
            </a:r>
            <a:r>
              <a:rPr lang="en-US" sz="2000" dirty="0" smtClean="0"/>
              <a:t>regulatory reviews </a:t>
            </a:r>
            <a:r>
              <a:rPr lang="en-US" sz="2000" dirty="0"/>
              <a:t>and other national review </a:t>
            </a:r>
            <a:r>
              <a:rPr lang="en-US" sz="2000" dirty="0" smtClean="0"/>
              <a:t>functions;</a:t>
            </a:r>
            <a:endParaRPr lang="en-GB" sz="2000" spc="-10" dirty="0" smtClean="0"/>
          </a:p>
          <a:p>
            <a:endParaRPr lang="en-GB" sz="2000" spc="-10" dirty="0" smtClean="0"/>
          </a:p>
          <a:p>
            <a:r>
              <a:rPr lang="en-GB" sz="2000" spc="-10" dirty="0" smtClean="0"/>
              <a:t>3.9: </a:t>
            </a:r>
            <a:r>
              <a:rPr lang="en-US" sz="2000" dirty="0" smtClean="0"/>
              <a:t>The </a:t>
            </a:r>
            <a:r>
              <a:rPr lang="en-US" sz="2000" dirty="0"/>
              <a:t>regulatory body has </a:t>
            </a:r>
            <a:r>
              <a:rPr lang="en-US" sz="2000" dirty="0" smtClean="0"/>
              <a:t>[…] to maintain competent </a:t>
            </a:r>
            <a:r>
              <a:rPr lang="en-US" sz="2000" dirty="0"/>
              <a:t>staff, to acquire capabilities for </a:t>
            </a:r>
            <a:r>
              <a:rPr lang="en-US" sz="2000" b="1" dirty="0"/>
              <a:t>independent assessment</a:t>
            </a:r>
            <a:r>
              <a:rPr lang="en-US" sz="2000" dirty="0"/>
              <a:t> and </a:t>
            </a:r>
            <a:r>
              <a:rPr lang="en-US" sz="2000" dirty="0" smtClean="0"/>
              <a:t>to undertake </a:t>
            </a:r>
            <a:r>
              <a:rPr lang="en-US" sz="2000" dirty="0"/>
              <a:t>international cooperation, as necessary, to </a:t>
            </a:r>
            <a:r>
              <a:rPr lang="en-US" sz="2000" dirty="0" err="1"/>
              <a:t>fulfil</a:t>
            </a:r>
            <a:r>
              <a:rPr lang="en-US" sz="2000" dirty="0"/>
              <a:t> its </a:t>
            </a:r>
            <a:r>
              <a:rPr lang="en-US" sz="2000" dirty="0" smtClean="0"/>
              <a:t>regulatory </a:t>
            </a:r>
            <a:r>
              <a:rPr lang="fr-FR" sz="2000" dirty="0" err="1" smtClean="0"/>
              <a:t>functions</a:t>
            </a:r>
            <a:r>
              <a:rPr lang="fr-FR" sz="2000" dirty="0" smtClean="0"/>
              <a:t> ;</a:t>
            </a:r>
          </a:p>
          <a:p>
            <a:endParaRPr lang="en-GB" sz="2000" spc="-10" dirty="0" smtClean="0"/>
          </a:p>
          <a:p>
            <a:r>
              <a:rPr lang="en-GB" sz="2000" spc="-10" dirty="0" smtClean="0"/>
              <a:t>3.10: </a:t>
            </a:r>
            <a:r>
              <a:rPr lang="en-US" sz="2000" dirty="0"/>
              <a:t>The regulatory body </a:t>
            </a:r>
            <a:r>
              <a:rPr lang="en-US" sz="2000" dirty="0" smtClean="0"/>
              <a:t>[…] has </a:t>
            </a:r>
            <a:r>
              <a:rPr lang="en-US" sz="2000" dirty="0"/>
              <a:t>to document the procedures that </a:t>
            </a:r>
            <a:r>
              <a:rPr lang="en-US" sz="2000" dirty="0" smtClean="0"/>
              <a:t>it follows </a:t>
            </a:r>
            <a:r>
              <a:rPr lang="en-US" sz="2000" dirty="0"/>
              <a:t>in reviewing submissions from operators to assess compliance </a:t>
            </a:r>
            <a:r>
              <a:rPr lang="en-US" sz="2000" dirty="0" smtClean="0"/>
              <a:t>with </a:t>
            </a:r>
            <a:r>
              <a:rPr lang="fr-FR" sz="2000" dirty="0" err="1" smtClean="0"/>
              <a:t>regulatory</a:t>
            </a:r>
            <a:r>
              <a:rPr lang="fr-FR" sz="2000" dirty="0" smtClean="0"/>
              <a:t> </a:t>
            </a:r>
            <a:r>
              <a:rPr lang="fr-FR" sz="2000" dirty="0" err="1" smtClean="0"/>
              <a:t>requirements</a:t>
            </a:r>
            <a:r>
              <a:rPr lang="fr-FR" sz="2000" dirty="0" smtClean="0"/>
              <a:t> ;</a:t>
            </a:r>
            <a:endParaRPr lang="en-GB" sz="2000" spc="-10" dirty="0" smtClean="0"/>
          </a:p>
          <a:p>
            <a:endParaRPr lang="en-GB" sz="2000" spc="-10" dirty="0" smtClean="0"/>
          </a:p>
          <a:p>
            <a:r>
              <a:rPr lang="en-GB" sz="2000" spc="-10" dirty="0" smtClean="0"/>
              <a:t>3.11: […] </a:t>
            </a:r>
            <a:r>
              <a:rPr lang="en-US" sz="2000" dirty="0"/>
              <a:t>The regulatory body also has to set out the procedures that it</a:t>
            </a:r>
          </a:p>
          <a:p>
            <a:r>
              <a:rPr lang="en-US" sz="2000" dirty="0"/>
              <a:t>follows to assess compliance with the conditions throughout all stages of the</a:t>
            </a:r>
          </a:p>
          <a:p>
            <a:r>
              <a:rPr lang="en-US" sz="2000" dirty="0"/>
              <a:t>development, operation and closure of the facility.</a:t>
            </a:r>
            <a:endParaRPr lang="en-GB" sz="2000" spc="-10" dirty="0" smtClean="0"/>
          </a:p>
          <a:p>
            <a:pPr lvl="0">
              <a:spcAft>
                <a:spcPts val="600"/>
              </a:spcAft>
            </a:pPr>
            <a:r>
              <a:rPr lang="en-GB" sz="2000" dirty="0" smtClean="0"/>
              <a:t> </a:t>
            </a:r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1331639" y="413492"/>
            <a:ext cx="5472609" cy="458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ts val="3500"/>
              </a:lnSpc>
            </a:pPr>
            <a:r>
              <a:rPr lang="fr-FR" sz="3600" b="1" dirty="0"/>
              <a:t> </a:t>
            </a:r>
            <a:r>
              <a:rPr lang="fr-FR" sz="3600" b="1" dirty="0" smtClean="0"/>
              <a:t> </a:t>
            </a:r>
            <a:r>
              <a:rPr lang="fr-FR" sz="3600" b="1" dirty="0" err="1" smtClean="0"/>
              <a:t>Context</a:t>
            </a:r>
            <a:endParaRPr lang="en-GB" sz="3600" b="1" dirty="0" smtClean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55776" y="6381328"/>
            <a:ext cx="4464496" cy="365125"/>
          </a:xfrm>
        </p:spPr>
        <p:txBody>
          <a:bodyPr/>
          <a:lstStyle/>
          <a:p>
            <a:r>
              <a:rPr lang="en-US" smtClean="0"/>
              <a:t>SITEX workshop with civil society – 16-17/09/2013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58299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Espace réservé du numéro de diapositive 5"/>
          <p:cNvSpPr>
            <a:spLocks noGrp="1"/>
          </p:cNvSpPr>
          <p:nvPr/>
        </p:nvSpPr>
        <p:spPr bwMode="auto">
          <a:xfrm>
            <a:off x="7164388" y="6407150"/>
            <a:ext cx="7651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r"/>
            <a:fld id="{FE7FC096-4020-CB4A-BFD7-01ED3D61D912}" type="slidenum">
              <a:rPr lang="fr-FR" sz="1200">
                <a:solidFill>
                  <a:srgbClr val="898989"/>
                </a:solidFill>
              </a:rPr>
              <a:pPr algn="r"/>
              <a:t>2</a:t>
            </a:fld>
            <a:endParaRPr lang="fr-FR" sz="1200">
              <a:solidFill>
                <a:srgbClr val="898989"/>
              </a:solidFill>
            </a:endParaRPr>
          </a:p>
        </p:txBody>
      </p:sp>
      <p:sp>
        <p:nvSpPr>
          <p:cNvPr id="40962" name="Text Box 11"/>
          <p:cNvSpPr txBox="1">
            <a:spLocks noChangeArrowheads="1"/>
          </p:cNvSpPr>
          <p:nvPr/>
        </p:nvSpPr>
        <p:spPr bwMode="auto">
          <a:xfrm rot="2052877">
            <a:off x="1177925" y="4494213"/>
            <a:ext cx="14255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400" b="1">
                <a:latin typeface="Arial" charset="0"/>
              </a:rPr>
              <a:t>Compliance</a:t>
            </a:r>
          </a:p>
          <a:p>
            <a:pPr algn="ctr" eaLnBrk="1" hangingPunct="1"/>
            <a:r>
              <a:rPr lang="en-GB" sz="1400" b="1">
                <a:latin typeface="Arial" charset="0"/>
              </a:rPr>
              <a:t>demonstration</a:t>
            </a:r>
          </a:p>
        </p:txBody>
      </p:sp>
      <p:sp>
        <p:nvSpPr>
          <p:cNvPr id="40963" name="Text Box 12"/>
          <p:cNvSpPr txBox="1">
            <a:spLocks noChangeArrowheads="1"/>
          </p:cNvSpPr>
          <p:nvPr/>
        </p:nvSpPr>
        <p:spPr bwMode="auto">
          <a:xfrm rot="2071417">
            <a:off x="1854200" y="3792538"/>
            <a:ext cx="12763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400" b="1">
                <a:latin typeface="Arial" charset="0"/>
              </a:rPr>
              <a:t>Regulatory</a:t>
            </a:r>
            <a:br>
              <a:rPr lang="en-GB" sz="1400" b="1">
                <a:latin typeface="Arial" charset="0"/>
              </a:rPr>
            </a:br>
            <a:r>
              <a:rPr lang="en-GB" sz="1400" b="1">
                <a:latin typeface="Arial" charset="0"/>
              </a:rPr>
              <a:t>expectations</a:t>
            </a:r>
          </a:p>
        </p:txBody>
      </p:sp>
      <p:sp>
        <p:nvSpPr>
          <p:cNvPr id="24615" name="Line 16"/>
          <p:cNvSpPr>
            <a:spLocks noChangeShapeType="1"/>
          </p:cNvSpPr>
          <p:nvPr/>
        </p:nvSpPr>
        <p:spPr bwMode="auto">
          <a:xfrm rot="16200000" flipH="1">
            <a:off x="1737519" y="3899694"/>
            <a:ext cx="782638" cy="1143000"/>
          </a:xfrm>
          <a:prstGeom prst="line">
            <a:avLst/>
          </a:prstGeom>
          <a:noFill/>
          <a:ln w="38100">
            <a:solidFill>
              <a:srgbClr val="31859C"/>
            </a:solidFill>
            <a:round/>
            <a:headEnd/>
            <a:tailEnd type="triangle" w="lg" len="lg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Arial" charset="0"/>
            </a:endParaRPr>
          </a:p>
        </p:txBody>
      </p:sp>
      <p:sp>
        <p:nvSpPr>
          <p:cNvPr id="40965" name="Text Box 13"/>
          <p:cNvSpPr txBox="1">
            <a:spLocks noChangeArrowheads="1"/>
          </p:cNvSpPr>
          <p:nvPr/>
        </p:nvSpPr>
        <p:spPr bwMode="auto">
          <a:xfrm rot="-2040940">
            <a:off x="1435100" y="1258888"/>
            <a:ext cx="9953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400" b="1">
                <a:latin typeface="Arial" charset="0"/>
              </a:rPr>
              <a:t>Technical</a:t>
            </a:r>
          </a:p>
          <a:p>
            <a:pPr algn="ctr" eaLnBrk="1" hangingPunct="1"/>
            <a:r>
              <a:rPr lang="en-GB" sz="1400" b="1">
                <a:latin typeface="Arial" charset="0"/>
              </a:rPr>
              <a:t>dialogue</a:t>
            </a:r>
          </a:p>
        </p:txBody>
      </p:sp>
      <p:grpSp>
        <p:nvGrpSpPr>
          <p:cNvPr id="40966" name="Group 2"/>
          <p:cNvGrpSpPr>
            <a:grpSpLocks/>
          </p:cNvGrpSpPr>
          <p:nvPr/>
        </p:nvGrpSpPr>
        <p:grpSpPr bwMode="auto">
          <a:xfrm>
            <a:off x="3635375" y="4005263"/>
            <a:ext cx="1944688" cy="936625"/>
            <a:chOff x="3490135" y="4004543"/>
            <a:chExt cx="1944687" cy="936625"/>
          </a:xfrm>
        </p:grpSpPr>
        <p:sp>
          <p:nvSpPr>
            <p:cNvPr id="40994" name="Rectangle 5"/>
            <p:cNvSpPr>
              <a:spLocks noChangeArrowheads="1"/>
            </p:cNvSpPr>
            <p:nvPr/>
          </p:nvSpPr>
          <p:spPr bwMode="auto">
            <a:xfrm>
              <a:off x="3490135" y="4004543"/>
              <a:ext cx="1944687" cy="936625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BE"/>
            </a:p>
          </p:txBody>
        </p:sp>
        <p:sp>
          <p:nvSpPr>
            <p:cNvPr id="40995" name="Text Box 6"/>
            <p:cNvSpPr txBox="1">
              <a:spLocks noChangeArrowheads="1"/>
            </p:cNvSpPr>
            <p:nvPr/>
          </p:nvSpPr>
          <p:spPr bwMode="auto">
            <a:xfrm>
              <a:off x="3755247" y="4145831"/>
              <a:ext cx="1377950" cy="641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GB" sz="1800" b="1">
                  <a:solidFill>
                    <a:srgbClr val="C00000"/>
                  </a:solidFill>
                  <a:latin typeface="Arial" charset="0"/>
                </a:rPr>
                <a:t>Regulatory</a:t>
              </a:r>
            </a:p>
            <a:p>
              <a:pPr algn="ctr" eaLnBrk="1" hangingPunct="1"/>
              <a:r>
                <a:rPr lang="en-GB" sz="1800" b="1">
                  <a:solidFill>
                    <a:srgbClr val="C00000"/>
                  </a:solidFill>
                  <a:latin typeface="Arial" charset="0"/>
                </a:rPr>
                <a:t>function</a:t>
              </a:r>
            </a:p>
          </p:txBody>
        </p:sp>
      </p:grpSp>
      <p:sp>
        <p:nvSpPr>
          <p:cNvPr id="24606" name="Rectangle 7"/>
          <p:cNvSpPr>
            <a:spLocks noChangeArrowheads="1"/>
          </p:cNvSpPr>
          <p:nvPr/>
        </p:nvSpPr>
        <p:spPr bwMode="auto">
          <a:xfrm>
            <a:off x="3635375" y="820738"/>
            <a:ext cx="1944688" cy="93662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n-GB" b="1" dirty="0">
                <a:solidFill>
                  <a:schemeClr val="bg1"/>
                </a:solidFill>
                <a:latin typeface="Arial" charset="0"/>
                <a:ea typeface="ＭＳ Ｐゴシック" pitchFamily="124" charset="-128"/>
                <a:cs typeface="Arial" charset="0"/>
              </a:rPr>
              <a:t>Expertise</a:t>
            </a:r>
          </a:p>
          <a:p>
            <a:pPr algn="ctr">
              <a:defRPr/>
            </a:pPr>
            <a:r>
              <a:rPr lang="en-GB" b="1" dirty="0">
                <a:solidFill>
                  <a:schemeClr val="bg1"/>
                </a:solidFill>
                <a:latin typeface="Arial" charset="0"/>
                <a:ea typeface="ＭＳ Ｐゴシック" pitchFamily="124" charset="-128"/>
                <a:cs typeface="Arial" charset="0"/>
              </a:rPr>
              <a:t>function</a:t>
            </a:r>
          </a:p>
        </p:txBody>
      </p:sp>
      <p:grpSp>
        <p:nvGrpSpPr>
          <p:cNvPr id="40968" name="Group 1"/>
          <p:cNvGrpSpPr>
            <a:grpSpLocks/>
          </p:cNvGrpSpPr>
          <p:nvPr/>
        </p:nvGrpSpPr>
        <p:grpSpPr bwMode="auto">
          <a:xfrm>
            <a:off x="323850" y="2565400"/>
            <a:ext cx="1944688" cy="936625"/>
            <a:chOff x="251048" y="2546295"/>
            <a:chExt cx="1944688" cy="936625"/>
          </a:xfrm>
        </p:grpSpPr>
        <p:sp>
          <p:nvSpPr>
            <p:cNvPr id="40992" name="Rectangle 9"/>
            <p:cNvSpPr>
              <a:spLocks noChangeArrowheads="1"/>
            </p:cNvSpPr>
            <p:nvPr/>
          </p:nvSpPr>
          <p:spPr bwMode="auto">
            <a:xfrm>
              <a:off x="251048" y="2546295"/>
              <a:ext cx="1944688" cy="936625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BE"/>
            </a:p>
          </p:txBody>
        </p:sp>
        <p:sp>
          <p:nvSpPr>
            <p:cNvPr id="40993" name="Text Box 10"/>
            <p:cNvSpPr txBox="1">
              <a:spLocks noChangeArrowheads="1"/>
            </p:cNvSpPr>
            <p:nvPr/>
          </p:nvSpPr>
          <p:spPr bwMode="auto">
            <a:xfrm>
              <a:off x="409201" y="2780928"/>
              <a:ext cx="168519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GB" sz="1800" b="1">
                  <a:solidFill>
                    <a:srgbClr val="C00000"/>
                  </a:solidFill>
                  <a:latin typeface="Arial" charset="0"/>
                </a:rPr>
                <a:t>Implementing</a:t>
              </a:r>
            </a:p>
            <a:p>
              <a:pPr algn="ctr" eaLnBrk="1" hangingPunct="1"/>
              <a:r>
                <a:rPr lang="en-GB" sz="1800" b="1">
                  <a:solidFill>
                    <a:srgbClr val="C00000"/>
                  </a:solidFill>
                  <a:latin typeface="Arial" charset="0"/>
                </a:rPr>
                <a:t>function</a:t>
              </a:r>
            </a:p>
          </p:txBody>
        </p:sp>
      </p:grpSp>
      <p:sp>
        <p:nvSpPr>
          <p:cNvPr id="24588" name="Line 20"/>
          <p:cNvSpPr>
            <a:spLocks noChangeShapeType="1"/>
          </p:cNvSpPr>
          <p:nvPr/>
        </p:nvSpPr>
        <p:spPr bwMode="auto">
          <a:xfrm rot="18387737" flipV="1">
            <a:off x="3517900" y="2254250"/>
            <a:ext cx="1622425" cy="1196975"/>
          </a:xfrm>
          <a:prstGeom prst="line">
            <a:avLst/>
          </a:prstGeom>
          <a:noFill/>
          <a:ln w="57150">
            <a:solidFill>
              <a:srgbClr val="31859C"/>
            </a:solidFill>
            <a:round/>
            <a:headEnd/>
            <a:tailEnd type="triangle" w="lg" len="lg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Arial" charset="0"/>
            </a:endParaRPr>
          </a:p>
        </p:txBody>
      </p:sp>
      <p:sp>
        <p:nvSpPr>
          <p:cNvPr id="40970" name="Slide Number Placeholder 2"/>
          <p:cNvSpPr txBox="1">
            <a:spLocks noGrp="1"/>
          </p:cNvSpPr>
          <p:nvPr/>
        </p:nvSpPr>
        <p:spPr bwMode="auto">
          <a:xfrm>
            <a:off x="3211513" y="260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fld id="{17420A3D-0FB1-B44F-9AF4-3A484A9A5843}" type="slidenum">
              <a:rPr lang="fr-BE" sz="1200">
                <a:solidFill>
                  <a:schemeClr val="bg1"/>
                </a:solidFill>
                <a:latin typeface="Arial" charset="0"/>
              </a:rPr>
              <a:pPr algn="ctr" eaLnBrk="1" hangingPunct="1"/>
              <a:t>2</a:t>
            </a:fld>
            <a:endParaRPr lang="fr-BE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6" name="Line 20"/>
          <p:cNvSpPr>
            <a:spLocks noChangeShapeType="1"/>
          </p:cNvSpPr>
          <p:nvPr/>
        </p:nvSpPr>
        <p:spPr bwMode="auto">
          <a:xfrm rot="18387737" flipV="1">
            <a:off x="4107656" y="2332832"/>
            <a:ext cx="1577975" cy="1166812"/>
          </a:xfrm>
          <a:prstGeom prst="line">
            <a:avLst/>
          </a:prstGeom>
          <a:noFill/>
          <a:ln w="57150">
            <a:solidFill>
              <a:srgbClr val="31859C"/>
            </a:solidFill>
            <a:round/>
            <a:headEnd type="triangle" w="lg" len="lg"/>
            <a:tailEnd type="none" w="lg" len="lg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Arial" charset="0"/>
            </a:endParaRPr>
          </a:p>
        </p:txBody>
      </p:sp>
      <p:sp>
        <p:nvSpPr>
          <p:cNvPr id="47" name="Line 20"/>
          <p:cNvSpPr>
            <a:spLocks noChangeShapeType="1"/>
          </p:cNvSpPr>
          <p:nvPr/>
        </p:nvSpPr>
        <p:spPr bwMode="auto">
          <a:xfrm rot="-3212263">
            <a:off x="1457326" y="1457325"/>
            <a:ext cx="1549400" cy="619125"/>
          </a:xfrm>
          <a:prstGeom prst="line">
            <a:avLst/>
          </a:prstGeom>
          <a:noFill/>
          <a:ln w="38100">
            <a:solidFill>
              <a:srgbClr val="31859C"/>
            </a:solidFill>
            <a:round/>
            <a:headEnd type="none" w="lg" len="lg"/>
            <a:tailEnd type="triangle" w="lg" len="lg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Arial" charset="0"/>
            </a:endParaRPr>
          </a:p>
        </p:txBody>
      </p:sp>
      <p:sp>
        <p:nvSpPr>
          <p:cNvPr id="40973" name="Text Box 15"/>
          <p:cNvSpPr txBox="1">
            <a:spLocks noChangeArrowheads="1"/>
          </p:cNvSpPr>
          <p:nvPr/>
        </p:nvSpPr>
        <p:spPr bwMode="auto">
          <a:xfrm>
            <a:off x="2987675" y="2205038"/>
            <a:ext cx="144780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400" b="1">
                <a:latin typeface="Arial" charset="0"/>
              </a:rPr>
              <a:t>Regulatory </a:t>
            </a:r>
          </a:p>
          <a:p>
            <a:pPr algn="ctr" eaLnBrk="1" hangingPunct="1"/>
            <a:r>
              <a:rPr lang="en-GB" sz="1400" b="1">
                <a:latin typeface="Arial" charset="0"/>
              </a:rPr>
              <a:t>expectations </a:t>
            </a:r>
          </a:p>
          <a:p>
            <a:pPr algn="ctr" eaLnBrk="1" hangingPunct="1"/>
            <a:r>
              <a:rPr lang="en-GB" sz="1400" b="1">
                <a:latin typeface="Arial" charset="0"/>
              </a:rPr>
              <a:t>&amp; </a:t>
            </a:r>
            <a:r>
              <a:rPr lang="fr-BE" sz="1400" b="1">
                <a:latin typeface="Arial" charset="0"/>
              </a:rPr>
              <a:t>needs</a:t>
            </a:r>
            <a:endParaRPr lang="en-GB" sz="1400" b="1">
              <a:latin typeface="Arial" charset="0"/>
            </a:endParaRPr>
          </a:p>
        </p:txBody>
      </p:sp>
      <p:sp>
        <p:nvSpPr>
          <p:cNvPr id="40974" name="Text Box 14"/>
          <p:cNvSpPr txBox="1">
            <a:spLocks noChangeArrowheads="1"/>
          </p:cNvSpPr>
          <p:nvPr/>
        </p:nvSpPr>
        <p:spPr bwMode="auto">
          <a:xfrm>
            <a:off x="4884738" y="3068638"/>
            <a:ext cx="1160462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400" b="1">
                <a:latin typeface="Arial" charset="0"/>
              </a:rPr>
              <a:t>Support for</a:t>
            </a:r>
          </a:p>
          <a:p>
            <a:pPr algn="ctr" eaLnBrk="1" hangingPunct="1"/>
            <a:r>
              <a:rPr lang="en-GB" sz="1400" b="1">
                <a:latin typeface="Arial" charset="0"/>
              </a:rPr>
              <a:t>regulatory  </a:t>
            </a:r>
          </a:p>
          <a:p>
            <a:pPr algn="ctr" eaLnBrk="1" hangingPunct="1"/>
            <a:r>
              <a:rPr lang="en-GB" sz="1400" b="1">
                <a:latin typeface="Arial" charset="0"/>
              </a:rPr>
              <a:t>decision</a:t>
            </a:r>
          </a:p>
        </p:txBody>
      </p:sp>
      <p:sp>
        <p:nvSpPr>
          <p:cNvPr id="49" name="Line 20"/>
          <p:cNvSpPr>
            <a:spLocks noChangeShapeType="1"/>
          </p:cNvSpPr>
          <p:nvPr/>
        </p:nvSpPr>
        <p:spPr bwMode="auto">
          <a:xfrm rot="-3212263">
            <a:off x="2167732" y="3520281"/>
            <a:ext cx="71438" cy="1539875"/>
          </a:xfrm>
          <a:prstGeom prst="line">
            <a:avLst/>
          </a:prstGeom>
          <a:noFill/>
          <a:ln w="38100">
            <a:solidFill>
              <a:srgbClr val="31859C"/>
            </a:solidFill>
            <a:round/>
            <a:headEnd type="triangle" w="lg" len="lg"/>
            <a:tailEnd type="none" w="lg" len="lg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Arial" charset="0"/>
            </a:endParaRPr>
          </a:p>
        </p:txBody>
      </p:sp>
      <p:sp>
        <p:nvSpPr>
          <p:cNvPr id="50" name="Line 20"/>
          <p:cNvSpPr>
            <a:spLocks noChangeShapeType="1"/>
          </p:cNvSpPr>
          <p:nvPr/>
        </p:nvSpPr>
        <p:spPr bwMode="auto">
          <a:xfrm rot="-3212263">
            <a:off x="6796882" y="1010444"/>
            <a:ext cx="119062" cy="1612900"/>
          </a:xfrm>
          <a:prstGeom prst="line">
            <a:avLst/>
          </a:prstGeom>
          <a:noFill/>
          <a:ln w="38100">
            <a:solidFill>
              <a:srgbClr val="31859C"/>
            </a:solidFill>
            <a:round/>
            <a:headEnd type="triangle" w="lg" len="lg"/>
            <a:tailEnd type="none" w="lg" len="lg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Arial" charset="0"/>
            </a:endParaRPr>
          </a:p>
        </p:txBody>
      </p:sp>
      <p:sp>
        <p:nvSpPr>
          <p:cNvPr id="40977" name="Text Box 13"/>
          <p:cNvSpPr txBox="1">
            <a:spLocks noChangeArrowheads="1"/>
          </p:cNvSpPr>
          <p:nvPr/>
        </p:nvSpPr>
        <p:spPr bwMode="auto">
          <a:xfrm rot="1915639">
            <a:off x="6646863" y="1228725"/>
            <a:ext cx="10461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400" b="1">
                <a:latin typeface="Arial" charset="0"/>
              </a:rPr>
              <a:t>Technical </a:t>
            </a:r>
          </a:p>
          <a:p>
            <a:pPr algn="ctr" eaLnBrk="1" hangingPunct="1"/>
            <a:r>
              <a:rPr lang="fr-BE" sz="1400" b="1">
                <a:latin typeface="Arial" charset="0"/>
              </a:rPr>
              <a:t>dialogue</a:t>
            </a:r>
            <a:endParaRPr lang="en-GB" sz="1400" b="1">
              <a:latin typeface="Arial" charset="0"/>
            </a:endParaRPr>
          </a:p>
        </p:txBody>
      </p:sp>
      <p:sp>
        <p:nvSpPr>
          <p:cNvPr id="53" name="Line 20"/>
          <p:cNvSpPr>
            <a:spLocks noChangeShapeType="1"/>
          </p:cNvSpPr>
          <p:nvPr/>
        </p:nvSpPr>
        <p:spPr bwMode="auto">
          <a:xfrm rot="-3212263" flipH="1" flipV="1">
            <a:off x="6234113" y="3913188"/>
            <a:ext cx="1327150" cy="615950"/>
          </a:xfrm>
          <a:prstGeom prst="line">
            <a:avLst/>
          </a:prstGeom>
          <a:noFill/>
          <a:ln w="38100">
            <a:solidFill>
              <a:srgbClr val="31859C"/>
            </a:solidFill>
            <a:round/>
            <a:headEnd type="none" w="lg" len="lg"/>
            <a:tailEnd type="triangle" w="lg" len="lg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Arial" charset="0"/>
            </a:endParaRPr>
          </a:p>
        </p:txBody>
      </p:sp>
      <p:sp>
        <p:nvSpPr>
          <p:cNvPr id="40979" name="Text Box 11"/>
          <p:cNvSpPr txBox="1">
            <a:spLocks noChangeArrowheads="1"/>
          </p:cNvSpPr>
          <p:nvPr/>
        </p:nvSpPr>
        <p:spPr bwMode="auto">
          <a:xfrm rot="-1781862">
            <a:off x="6694488" y="4276725"/>
            <a:ext cx="939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fr-BE" sz="1400" b="1">
                <a:latin typeface="Arial" charset="0"/>
              </a:rPr>
              <a:t>Dialogue</a:t>
            </a:r>
            <a:endParaRPr lang="en-GB" sz="1400" b="1">
              <a:latin typeface="Arial" charset="0"/>
            </a:endParaRPr>
          </a:p>
        </p:txBody>
      </p:sp>
      <p:sp>
        <p:nvSpPr>
          <p:cNvPr id="40980" name="Rectangle 43"/>
          <p:cNvSpPr>
            <a:spLocks noChangeArrowheads="1"/>
          </p:cNvSpPr>
          <p:nvPr/>
        </p:nvSpPr>
        <p:spPr bwMode="auto">
          <a:xfrm>
            <a:off x="3132138" y="692150"/>
            <a:ext cx="2881312" cy="4410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BE"/>
          </a:p>
        </p:txBody>
      </p:sp>
      <p:grpSp>
        <p:nvGrpSpPr>
          <p:cNvPr id="40981" name="Group 3"/>
          <p:cNvGrpSpPr>
            <a:grpSpLocks/>
          </p:cNvGrpSpPr>
          <p:nvPr/>
        </p:nvGrpSpPr>
        <p:grpSpPr bwMode="auto">
          <a:xfrm>
            <a:off x="7189788" y="2546350"/>
            <a:ext cx="1558925" cy="936625"/>
            <a:chOff x="7045785" y="2546295"/>
            <a:chExt cx="1558663" cy="936625"/>
          </a:xfrm>
        </p:grpSpPr>
        <p:sp>
          <p:nvSpPr>
            <p:cNvPr id="40990" name="Rectangle 5"/>
            <p:cNvSpPr>
              <a:spLocks noChangeArrowheads="1"/>
            </p:cNvSpPr>
            <p:nvPr/>
          </p:nvSpPr>
          <p:spPr bwMode="auto">
            <a:xfrm>
              <a:off x="7045785" y="2546295"/>
              <a:ext cx="1558663" cy="936625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BE"/>
            </a:p>
          </p:txBody>
        </p:sp>
        <p:sp>
          <p:nvSpPr>
            <p:cNvPr id="40991" name="Text Box 6"/>
            <p:cNvSpPr txBox="1">
              <a:spLocks noChangeArrowheads="1"/>
            </p:cNvSpPr>
            <p:nvPr/>
          </p:nvSpPr>
          <p:spPr bwMode="auto">
            <a:xfrm>
              <a:off x="7268338" y="2708865"/>
              <a:ext cx="1094737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GB" sz="1800" b="1">
                  <a:solidFill>
                    <a:srgbClr val="C00000"/>
                  </a:solidFill>
                  <a:latin typeface="Arial" charset="0"/>
                </a:rPr>
                <a:t>Society</a:t>
              </a:r>
            </a:p>
            <a:p>
              <a:pPr algn="ctr" eaLnBrk="1" hangingPunct="1"/>
              <a:r>
                <a:rPr lang="en-GB" sz="1800" b="1">
                  <a:solidFill>
                    <a:srgbClr val="C00000"/>
                  </a:solidFill>
                  <a:latin typeface="Arial" charset="0"/>
                </a:rPr>
                <a:t>function</a:t>
              </a:r>
            </a:p>
          </p:txBody>
        </p:sp>
      </p:grpSp>
      <p:sp>
        <p:nvSpPr>
          <p:cNvPr id="37" name="Line 16"/>
          <p:cNvSpPr>
            <a:spLocks noChangeShapeType="1"/>
          </p:cNvSpPr>
          <p:nvPr/>
        </p:nvSpPr>
        <p:spPr bwMode="auto">
          <a:xfrm rot="16200000" flipH="1">
            <a:off x="6403181" y="1397794"/>
            <a:ext cx="728663" cy="1190625"/>
          </a:xfrm>
          <a:prstGeom prst="line">
            <a:avLst/>
          </a:prstGeom>
          <a:noFill/>
          <a:ln w="38100">
            <a:solidFill>
              <a:srgbClr val="31859C"/>
            </a:solidFill>
            <a:round/>
            <a:headEnd/>
            <a:tailEnd type="triangle" w="lg" len="lg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Arial" charset="0"/>
            </a:endParaRPr>
          </a:p>
        </p:txBody>
      </p:sp>
      <p:sp>
        <p:nvSpPr>
          <p:cNvPr id="38" name="Line 20"/>
          <p:cNvSpPr>
            <a:spLocks noChangeShapeType="1"/>
          </p:cNvSpPr>
          <p:nvPr/>
        </p:nvSpPr>
        <p:spPr bwMode="auto">
          <a:xfrm rot="-3212263" flipH="1" flipV="1">
            <a:off x="1587500" y="1644650"/>
            <a:ext cx="1506538" cy="604838"/>
          </a:xfrm>
          <a:prstGeom prst="line">
            <a:avLst/>
          </a:prstGeom>
          <a:noFill/>
          <a:ln w="38100">
            <a:solidFill>
              <a:srgbClr val="31859C"/>
            </a:solidFill>
            <a:round/>
            <a:headEnd type="none" w="lg" len="lg"/>
            <a:tailEnd type="triangle" w="lg" len="lg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Arial" charset="0"/>
            </a:endParaRPr>
          </a:p>
        </p:txBody>
      </p:sp>
      <p:sp>
        <p:nvSpPr>
          <p:cNvPr id="39" name="Line 20"/>
          <p:cNvSpPr>
            <a:spLocks noChangeShapeType="1"/>
          </p:cNvSpPr>
          <p:nvPr/>
        </p:nvSpPr>
        <p:spPr bwMode="auto">
          <a:xfrm rot="-3212263" flipH="1" flipV="1">
            <a:off x="6176963" y="3746500"/>
            <a:ext cx="1327150" cy="615950"/>
          </a:xfrm>
          <a:prstGeom prst="line">
            <a:avLst/>
          </a:prstGeom>
          <a:noFill/>
          <a:ln w="38100">
            <a:solidFill>
              <a:srgbClr val="31859C"/>
            </a:solidFill>
            <a:round/>
            <a:headEnd type="triangle" w="lg" len="lg"/>
            <a:tailEnd type="none" w="lg" len="lg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Arial" charset="0"/>
            </a:endParaRPr>
          </a:p>
        </p:txBody>
      </p:sp>
      <p:sp>
        <p:nvSpPr>
          <p:cNvPr id="40985" name="TextBox 39"/>
          <p:cNvSpPr txBox="1">
            <a:spLocks noChangeArrowheads="1"/>
          </p:cNvSpPr>
          <p:nvPr/>
        </p:nvSpPr>
        <p:spPr bwMode="auto">
          <a:xfrm rot="-5400000">
            <a:off x="8359775" y="590550"/>
            <a:ext cx="8509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fr-BE" sz="800">
                <a:latin typeface="Arial" charset="0"/>
              </a:rPr>
              <a:t>v. 2013-04-26</a:t>
            </a:r>
            <a:r>
              <a:rPr lang="fr-FR" sz="800">
                <a:latin typeface="Arial" charset="0"/>
              </a:rPr>
              <a:t> </a:t>
            </a:r>
            <a:endParaRPr lang="en-GB" sz="800">
              <a:latin typeface="Arial" charset="0"/>
            </a:endParaRPr>
          </a:p>
        </p:txBody>
      </p:sp>
      <p:sp>
        <p:nvSpPr>
          <p:cNvPr id="40986" name="TextBox 6"/>
          <p:cNvSpPr txBox="1">
            <a:spLocks noChangeArrowheads="1"/>
          </p:cNvSpPr>
          <p:nvPr/>
        </p:nvSpPr>
        <p:spPr bwMode="auto">
          <a:xfrm>
            <a:off x="2559262" y="374864"/>
            <a:ext cx="4130326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300" b="1" dirty="0">
                <a:latin typeface="Arial" charset="0"/>
              </a:rPr>
              <a:t>Regulatory body and its supporting organizations </a:t>
            </a:r>
          </a:p>
        </p:txBody>
      </p:sp>
      <p:sp>
        <p:nvSpPr>
          <p:cNvPr id="40987" name="Espace réservé du pied de page 4"/>
          <p:cNvSpPr txBox="1">
            <a:spLocks noGrp="1"/>
          </p:cNvSpPr>
          <p:nvPr/>
        </p:nvSpPr>
        <p:spPr bwMode="auto">
          <a:xfrm>
            <a:off x="1907704" y="5373216"/>
            <a:ext cx="534035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400" b="1" dirty="0">
                <a:latin typeface="Tahoma" charset="0"/>
                <a:cs typeface="Tahoma" charset="0"/>
              </a:rPr>
              <a:t>SITEX: the expertise function and its interactions  </a:t>
            </a:r>
          </a:p>
        </p:txBody>
      </p:sp>
      <p:sp>
        <p:nvSpPr>
          <p:cNvPr id="4" name="Flèche courbée vers le haut 3"/>
          <p:cNvSpPr/>
          <p:nvPr/>
        </p:nvSpPr>
        <p:spPr>
          <a:xfrm flipH="1">
            <a:off x="1403648" y="5589240"/>
            <a:ext cx="6408738" cy="719137"/>
          </a:xfrm>
          <a:prstGeom prst="curvedUpArrow">
            <a:avLst>
              <a:gd name="adj1" fmla="val 25000"/>
              <a:gd name="adj2" fmla="val 7291"/>
              <a:gd name="adj3" fmla="val 0"/>
            </a:avLst>
          </a:prstGeom>
          <a:scene3d>
            <a:camera prst="orthographicFront"/>
            <a:lightRig rig="threePt" dir="t"/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41002" name="Triangle isocèle 41001"/>
          <p:cNvSpPr/>
          <p:nvPr/>
        </p:nvSpPr>
        <p:spPr>
          <a:xfrm>
            <a:off x="7524328" y="5373216"/>
            <a:ext cx="432048" cy="144016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Triangle isocèle 75"/>
          <p:cNvSpPr/>
          <p:nvPr/>
        </p:nvSpPr>
        <p:spPr>
          <a:xfrm>
            <a:off x="1187624" y="5373216"/>
            <a:ext cx="432048" cy="144016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260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539552" y="1180296"/>
            <a:ext cx="8424936" cy="5478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</a:pPr>
            <a:r>
              <a:rPr lang="en-GB" sz="2000" dirty="0" smtClean="0"/>
              <a:t> </a:t>
            </a:r>
          </a:p>
          <a:p>
            <a:pPr lvl="0">
              <a:spcAft>
                <a:spcPts val="600"/>
              </a:spcAft>
            </a:pPr>
            <a:r>
              <a:rPr lang="fr-FR" sz="2800" dirty="0" smtClean="0">
                <a:solidFill>
                  <a:srgbClr val="0070C0"/>
                </a:solidFill>
              </a:rPr>
              <a:t>Expertise </a:t>
            </a:r>
            <a:r>
              <a:rPr lang="fr-FR" sz="2800" dirty="0" err="1" smtClean="0">
                <a:solidFill>
                  <a:srgbClr val="0070C0"/>
                </a:solidFill>
              </a:rPr>
              <a:t>function</a:t>
            </a:r>
            <a:r>
              <a:rPr lang="fr-FR" sz="2800" dirty="0" smtClean="0">
                <a:solidFill>
                  <a:srgbClr val="0070C0"/>
                </a:solidFill>
              </a:rPr>
              <a:t> </a:t>
            </a:r>
            <a:r>
              <a:rPr lang="fr-FR" sz="2800" dirty="0" smtClean="0">
                <a:solidFill>
                  <a:srgbClr val="0070C0"/>
                </a:solidFill>
              </a:rPr>
              <a:t>:</a:t>
            </a:r>
            <a:endParaRPr lang="fr-FR" sz="2800" dirty="0" smtClean="0">
              <a:solidFill>
                <a:srgbClr val="0070C0"/>
              </a:solidFill>
            </a:endParaRPr>
          </a:p>
          <a:p>
            <a:pPr lvl="0">
              <a:spcAft>
                <a:spcPts val="600"/>
              </a:spcAft>
            </a:pPr>
            <a:r>
              <a:rPr lang="fr-FR" sz="2800" dirty="0" smtClean="0"/>
              <a:t>All </a:t>
            </a:r>
            <a:r>
              <a:rPr lang="fr-FR" sz="2800" dirty="0" err="1" smtClean="0"/>
              <a:t>kind</a:t>
            </a:r>
            <a:r>
              <a:rPr lang="fr-FR" sz="2800" dirty="0" smtClean="0"/>
              <a:t> of </a:t>
            </a:r>
            <a:r>
              <a:rPr lang="fr-FR" sz="2800" dirty="0" err="1" smtClean="0"/>
              <a:t>activities</a:t>
            </a:r>
            <a:r>
              <a:rPr lang="fr-FR" sz="2800" dirty="0" smtClean="0"/>
              <a:t> </a:t>
            </a:r>
            <a:r>
              <a:rPr lang="fr-FR" sz="2800" dirty="0" err="1" smtClean="0"/>
              <a:t>performed</a:t>
            </a:r>
            <a:r>
              <a:rPr lang="fr-FR" sz="2800" dirty="0" smtClean="0"/>
              <a:t> by </a:t>
            </a:r>
            <a:r>
              <a:rPr lang="fr-FR" sz="2800" dirty="0" err="1" smtClean="0"/>
              <a:t>individual</a:t>
            </a:r>
            <a:r>
              <a:rPr lang="fr-FR" sz="2800" dirty="0" smtClean="0"/>
              <a:t> or organisations </a:t>
            </a:r>
            <a:r>
              <a:rPr lang="fr-FR" sz="2800" dirty="0" err="1" smtClean="0"/>
              <a:t>recognized</a:t>
            </a:r>
            <a:r>
              <a:rPr lang="fr-FR" sz="2800" dirty="0" smtClean="0"/>
              <a:t> for </a:t>
            </a:r>
            <a:r>
              <a:rPr lang="fr-FR" sz="2800" dirty="0" err="1" smtClean="0"/>
              <a:t>their</a:t>
            </a:r>
            <a:r>
              <a:rPr lang="fr-FR" sz="2800" dirty="0" smtClean="0"/>
              <a:t> </a:t>
            </a:r>
            <a:r>
              <a:rPr lang="fr-FR" sz="2800" dirty="0" err="1" smtClean="0"/>
              <a:t>competence</a:t>
            </a:r>
            <a:r>
              <a:rPr lang="fr-FR" sz="2800" dirty="0" smtClean="0"/>
              <a:t> in </a:t>
            </a:r>
            <a:r>
              <a:rPr lang="fr-FR" sz="2800" dirty="0" err="1" smtClean="0"/>
              <a:t>order</a:t>
            </a:r>
            <a:r>
              <a:rPr lang="fr-FR" sz="2800" dirty="0" smtClean="0"/>
              <a:t> to </a:t>
            </a:r>
            <a:r>
              <a:rPr lang="fr-FR" sz="2800" dirty="0" err="1" smtClean="0"/>
              <a:t>provide</a:t>
            </a:r>
            <a:r>
              <a:rPr lang="fr-FR" sz="2800" dirty="0" smtClean="0"/>
              <a:t> the </a:t>
            </a:r>
            <a:r>
              <a:rPr lang="fr-FR" sz="2800" dirty="0" err="1" smtClean="0"/>
              <a:t>technical</a:t>
            </a:r>
            <a:r>
              <a:rPr lang="fr-FR" sz="2800" dirty="0" smtClean="0"/>
              <a:t>, </a:t>
            </a:r>
            <a:r>
              <a:rPr lang="fr-FR" sz="2800" dirty="0" err="1" smtClean="0"/>
              <a:t>scientific</a:t>
            </a:r>
            <a:r>
              <a:rPr lang="fr-FR" sz="2800" dirty="0" smtClean="0"/>
              <a:t> and </a:t>
            </a:r>
            <a:r>
              <a:rPr lang="fr-FR" sz="2800" dirty="0" err="1" smtClean="0"/>
              <a:t>safety</a:t>
            </a:r>
            <a:r>
              <a:rPr lang="fr-FR" sz="2800" dirty="0" smtClean="0"/>
              <a:t> basis for </a:t>
            </a:r>
            <a:r>
              <a:rPr lang="fr-FR" sz="2800" dirty="0" err="1" smtClean="0"/>
              <a:t>supporting</a:t>
            </a:r>
            <a:r>
              <a:rPr lang="fr-FR" sz="2800" dirty="0" smtClean="0"/>
              <a:t> the </a:t>
            </a:r>
            <a:r>
              <a:rPr lang="fr-FR" sz="2800" dirty="0" err="1" smtClean="0"/>
              <a:t>decisions</a:t>
            </a:r>
            <a:r>
              <a:rPr lang="fr-FR" sz="2800" dirty="0" smtClean="0"/>
              <a:t> by the </a:t>
            </a:r>
            <a:r>
              <a:rPr lang="fr-FR" sz="2800" dirty="0" err="1" smtClean="0"/>
              <a:t>authority</a:t>
            </a:r>
            <a:endParaRPr lang="fr-FR" sz="2800" dirty="0"/>
          </a:p>
          <a:p>
            <a:pPr lvl="0">
              <a:spcAft>
                <a:spcPts val="600"/>
              </a:spcAft>
            </a:pPr>
            <a:endParaRPr lang="fr-FR" sz="2800" dirty="0" smtClean="0"/>
          </a:p>
          <a:p>
            <a:pPr lvl="0">
              <a:spcAft>
                <a:spcPts val="600"/>
              </a:spcAft>
            </a:pPr>
            <a:r>
              <a:rPr lang="en-GB" sz="2800" dirty="0" smtClean="0"/>
              <a:t>Specific </a:t>
            </a:r>
            <a:r>
              <a:rPr lang="en-GB" sz="2800" dirty="0"/>
              <a:t>condition: </a:t>
            </a:r>
          </a:p>
          <a:p>
            <a:pPr marL="1258888" lvl="1" indent="-2603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800" dirty="0"/>
              <a:t>“public service”, “public funding”</a:t>
            </a:r>
          </a:p>
          <a:p>
            <a:pPr marL="1258888" lvl="1" indent="-2603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800" dirty="0"/>
              <a:t>Beneficiary = civil society</a:t>
            </a:r>
          </a:p>
          <a:p>
            <a:pPr marL="1258888" lvl="1" indent="-2603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800" dirty="0"/>
              <a:t>Client = regulatory </a:t>
            </a:r>
            <a:r>
              <a:rPr lang="en-GB" sz="2800" dirty="0" smtClean="0"/>
              <a:t>body</a:t>
            </a:r>
            <a:endParaRPr lang="fr-FR" sz="2800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55776" y="6381328"/>
            <a:ext cx="4464496" cy="365125"/>
          </a:xfrm>
        </p:spPr>
        <p:txBody>
          <a:bodyPr/>
          <a:lstStyle/>
          <a:p>
            <a:r>
              <a:rPr lang="en-US" smtClean="0"/>
              <a:t>SITEX workshop with civil society – 16-17/09/2013</a:t>
            </a:r>
            <a:endParaRPr lang="fr-FR" dirty="0" smtClean="0"/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1331639" y="413492"/>
            <a:ext cx="5472609" cy="458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ts val="3500"/>
              </a:lnSpc>
            </a:pPr>
            <a:r>
              <a:rPr lang="fr-FR" sz="3600" b="1" dirty="0"/>
              <a:t> </a:t>
            </a:r>
            <a:r>
              <a:rPr lang="fr-FR" sz="3600" b="1" dirty="0" smtClean="0"/>
              <a:t> </a:t>
            </a:r>
            <a:r>
              <a:rPr lang="fr-FR" sz="3600" b="1" dirty="0" err="1" smtClean="0"/>
              <a:t>Roundtable</a:t>
            </a:r>
            <a:r>
              <a:rPr lang="fr-FR" sz="3600" b="1" dirty="0" smtClean="0"/>
              <a:t> 1</a:t>
            </a:r>
            <a:endParaRPr lang="en-GB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64241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539552" y="1180296"/>
            <a:ext cx="8424936" cy="6047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</a:pPr>
            <a:r>
              <a:rPr lang="en-GB" sz="3200" dirty="0" smtClean="0"/>
              <a:t> </a:t>
            </a:r>
            <a:r>
              <a:rPr lang="fr-FR" sz="3200" dirty="0" smtClean="0"/>
              <a:t> </a:t>
            </a:r>
            <a:endParaRPr lang="fr-FR" sz="3200" dirty="0" smtClean="0"/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q"/>
            </a:pPr>
            <a:r>
              <a:rPr lang="fr-FR" sz="3200" dirty="0" smtClean="0"/>
              <a:t>To </a:t>
            </a:r>
            <a:r>
              <a:rPr lang="fr-FR" sz="3200" dirty="0" err="1" smtClean="0"/>
              <a:t>contribute</a:t>
            </a:r>
            <a:r>
              <a:rPr lang="fr-FR" sz="3200" dirty="0" smtClean="0"/>
              <a:t> to the </a:t>
            </a:r>
            <a:r>
              <a:rPr lang="fr-FR" sz="3200" dirty="0" err="1" smtClean="0"/>
              <a:t>development</a:t>
            </a:r>
            <a:r>
              <a:rPr lang="fr-FR" sz="3200" dirty="0" smtClean="0"/>
              <a:t> of </a:t>
            </a:r>
            <a:r>
              <a:rPr lang="fr-FR" sz="3200" dirty="0" err="1" smtClean="0"/>
              <a:t>safety</a:t>
            </a:r>
            <a:r>
              <a:rPr lang="fr-FR" sz="3200" dirty="0" smtClean="0"/>
              <a:t> </a:t>
            </a:r>
            <a:r>
              <a:rPr lang="fr-FR" sz="3200" dirty="0" err="1" smtClean="0"/>
              <a:t>requirements</a:t>
            </a:r>
            <a:r>
              <a:rPr lang="fr-FR" sz="3200" dirty="0" smtClean="0"/>
              <a:t> and </a:t>
            </a:r>
            <a:r>
              <a:rPr lang="fr-FR" sz="3200" dirty="0" smtClean="0"/>
              <a:t>of </a:t>
            </a:r>
            <a:r>
              <a:rPr lang="fr-FR" sz="3200" dirty="0" err="1" smtClean="0"/>
              <a:t>safety</a:t>
            </a:r>
            <a:r>
              <a:rPr lang="fr-FR" sz="3200" dirty="0" smtClean="0"/>
              <a:t> </a:t>
            </a:r>
            <a:r>
              <a:rPr lang="fr-FR" sz="3200" dirty="0" err="1" smtClean="0"/>
              <a:t>approaches</a:t>
            </a:r>
            <a:r>
              <a:rPr lang="fr-FR" sz="3200" dirty="0" smtClean="0"/>
              <a:t> </a:t>
            </a:r>
            <a:endParaRPr lang="fr-FR" sz="3200" dirty="0" smtClean="0"/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q"/>
            </a:pPr>
            <a:r>
              <a:rPr lang="fr-FR" sz="3200" dirty="0" smtClean="0"/>
              <a:t>To </a:t>
            </a:r>
            <a:r>
              <a:rPr lang="fr-FR" sz="3200" dirty="0" err="1" smtClean="0"/>
              <a:t>ensure</a:t>
            </a:r>
            <a:r>
              <a:rPr lang="fr-FR" sz="3200" dirty="0" smtClean="0"/>
              <a:t> </a:t>
            </a:r>
            <a:r>
              <a:rPr lang="fr-FR" sz="3200" dirty="0" err="1" smtClean="0"/>
              <a:t>that</a:t>
            </a:r>
            <a:r>
              <a:rPr lang="fr-FR" sz="3200" dirty="0" smtClean="0"/>
              <a:t> </a:t>
            </a:r>
            <a:r>
              <a:rPr lang="fr-FR" sz="3200" dirty="0" err="1" smtClean="0"/>
              <a:t>requirements</a:t>
            </a:r>
            <a:r>
              <a:rPr lang="fr-FR" sz="3200" dirty="0" smtClean="0"/>
              <a:t> are </a:t>
            </a:r>
            <a:r>
              <a:rPr lang="fr-FR" sz="3200" dirty="0" err="1" smtClean="0"/>
              <a:t>clearly</a:t>
            </a:r>
            <a:r>
              <a:rPr lang="fr-FR" sz="3200" dirty="0" smtClean="0"/>
              <a:t> </a:t>
            </a:r>
            <a:r>
              <a:rPr lang="fr-FR" sz="3200" dirty="0" err="1" smtClean="0"/>
              <a:t>understood</a:t>
            </a:r>
            <a:r>
              <a:rPr lang="fr-FR" sz="3200" dirty="0" smtClean="0"/>
              <a:t> by </a:t>
            </a:r>
            <a:r>
              <a:rPr lang="fr-FR" sz="3200" dirty="0" err="1" smtClean="0"/>
              <a:t>implementer</a:t>
            </a:r>
            <a:endParaRPr lang="fr-FR" sz="3200" dirty="0" smtClean="0"/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q"/>
            </a:pPr>
            <a:r>
              <a:rPr lang="fr-FR" sz="3200" dirty="0" smtClean="0"/>
              <a:t>To </a:t>
            </a:r>
            <a:r>
              <a:rPr lang="fr-FR" sz="3200" dirty="0" err="1" smtClean="0"/>
              <a:t>review</a:t>
            </a:r>
            <a:r>
              <a:rPr lang="fr-FR" sz="3200" dirty="0" smtClean="0"/>
              <a:t> the </a:t>
            </a:r>
            <a:r>
              <a:rPr lang="fr-FR" sz="3200" dirty="0" err="1" smtClean="0"/>
              <a:t>Safety</a:t>
            </a:r>
            <a:r>
              <a:rPr lang="fr-FR" sz="3200" dirty="0" smtClean="0"/>
              <a:t> </a:t>
            </a:r>
            <a:r>
              <a:rPr lang="fr-FR" sz="3200" dirty="0" smtClean="0"/>
              <a:t>Case (all </a:t>
            </a:r>
            <a:r>
              <a:rPr lang="fr-FR" sz="3200" dirty="0" err="1" smtClean="0"/>
              <a:t>scientific</a:t>
            </a:r>
            <a:r>
              <a:rPr lang="fr-FR" sz="3200" dirty="0" smtClean="0"/>
              <a:t> and </a:t>
            </a:r>
            <a:r>
              <a:rPr lang="fr-FR" sz="3200" dirty="0" err="1" smtClean="0"/>
              <a:t>safety</a:t>
            </a:r>
            <a:r>
              <a:rPr lang="fr-FR" sz="3200" dirty="0" smtClean="0"/>
              <a:t> aspects)</a:t>
            </a:r>
            <a:endParaRPr lang="fr-FR" sz="3200" dirty="0" smtClean="0"/>
          </a:p>
          <a:p>
            <a:pPr>
              <a:spcAft>
                <a:spcPts val="600"/>
              </a:spcAft>
            </a:pPr>
            <a:endParaRPr lang="fr-FR" sz="3200" dirty="0" smtClean="0"/>
          </a:p>
          <a:p>
            <a:pPr>
              <a:spcAft>
                <a:spcPts val="600"/>
              </a:spcAft>
            </a:pPr>
            <a:endParaRPr lang="fr-FR" sz="3200" dirty="0"/>
          </a:p>
          <a:p>
            <a:pPr>
              <a:spcAft>
                <a:spcPts val="600"/>
              </a:spcAft>
            </a:pPr>
            <a:endParaRPr lang="fr-FR" sz="3200" dirty="0" smtClean="0"/>
          </a:p>
          <a:p>
            <a:pPr lvl="1">
              <a:spcAft>
                <a:spcPts val="600"/>
              </a:spcAft>
            </a:pPr>
            <a:endParaRPr lang="en-GB" sz="3200" dirty="0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1331639" y="413492"/>
            <a:ext cx="5472609" cy="458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ts val="3500"/>
              </a:lnSpc>
            </a:pPr>
            <a:r>
              <a:rPr lang="fr-FR" sz="3600" b="1" dirty="0"/>
              <a:t> </a:t>
            </a:r>
            <a:r>
              <a:rPr lang="fr-FR" sz="3600" b="1" dirty="0" smtClean="0"/>
              <a:t> </a:t>
            </a:r>
            <a:r>
              <a:rPr lang="fr-FR" sz="3600" b="1" dirty="0" err="1" smtClean="0"/>
              <a:t>Roundtable</a:t>
            </a:r>
            <a:r>
              <a:rPr lang="fr-FR" sz="3600" b="1" dirty="0" smtClean="0"/>
              <a:t> 1</a:t>
            </a:r>
            <a:endParaRPr lang="en-GB" sz="3600" b="1" dirty="0" smtClean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55776" y="6381328"/>
            <a:ext cx="4464496" cy="365125"/>
          </a:xfrm>
        </p:spPr>
        <p:txBody>
          <a:bodyPr/>
          <a:lstStyle/>
          <a:p>
            <a:r>
              <a:rPr lang="en-US" smtClean="0"/>
              <a:t>SITEX workshop with civil society – 16-17/09/2013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12301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683568" y="2056199"/>
            <a:ext cx="7675011" cy="4308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3200" b="1" dirty="0" smtClean="0">
                <a:solidFill>
                  <a:srgbClr val="0070C0"/>
                </a:solidFill>
              </a:rPr>
              <a:t>The conditions to do the job: to share key values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GB" sz="3200" dirty="0" smtClean="0"/>
              <a:t>Independency </a:t>
            </a:r>
            <a:endParaRPr lang="en-GB" sz="3200" dirty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GB" sz="3200" dirty="0" smtClean="0"/>
              <a:t>Competence, experience and knowledge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GB" sz="3200" dirty="0" smtClean="0"/>
              <a:t>Transparency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GB" sz="3200" dirty="0" smtClean="0"/>
              <a:t>Proximity to the public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GB" sz="3200" dirty="0" smtClean="0"/>
              <a:t>????</a:t>
            </a:r>
            <a:endParaRPr lang="en-GB" sz="3200" dirty="0" smtClean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55776" y="6381328"/>
            <a:ext cx="4464496" cy="365125"/>
          </a:xfrm>
        </p:spPr>
        <p:txBody>
          <a:bodyPr/>
          <a:lstStyle/>
          <a:p>
            <a:r>
              <a:rPr lang="en-US" smtClean="0"/>
              <a:t>SITEX workshop with civil society – 16-17/09/2013</a:t>
            </a:r>
            <a:endParaRPr lang="fr-FR" dirty="0" smtClean="0"/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1331639" y="413492"/>
            <a:ext cx="5472609" cy="458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ts val="3500"/>
              </a:lnSpc>
            </a:pPr>
            <a:r>
              <a:rPr lang="fr-FR" sz="3600" b="1" dirty="0"/>
              <a:t> </a:t>
            </a:r>
            <a:r>
              <a:rPr lang="fr-FR" sz="3600" b="1" dirty="0" smtClean="0"/>
              <a:t> </a:t>
            </a:r>
            <a:r>
              <a:rPr lang="fr-FR" sz="3600" b="1" dirty="0" err="1" smtClean="0"/>
              <a:t>Roundtable</a:t>
            </a:r>
            <a:r>
              <a:rPr lang="fr-FR" sz="3600" b="1" dirty="0" smtClean="0"/>
              <a:t> 1</a:t>
            </a:r>
            <a:endParaRPr lang="en-GB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351572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323528" y="1568981"/>
            <a:ext cx="8541418" cy="4247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GB" sz="2000" b="1" dirty="0" smtClean="0">
                <a:solidFill>
                  <a:srgbClr val="0070C0"/>
                </a:solidFill>
              </a:rPr>
              <a:t>Independency: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b="1" dirty="0" smtClean="0">
                <a:solidFill>
                  <a:srgbClr val="0070C0"/>
                </a:solidFill>
              </a:rPr>
              <a:t>absence </a:t>
            </a:r>
            <a:r>
              <a:rPr lang="en-GB" sz="2000" b="1" dirty="0">
                <a:solidFill>
                  <a:srgbClr val="0070C0"/>
                </a:solidFill>
              </a:rPr>
              <a:t>of conflict of interest</a:t>
            </a:r>
            <a:r>
              <a:rPr lang="en-GB" sz="2000" dirty="0"/>
              <a:t>, provided by independent capabilities from implementer and its </a:t>
            </a:r>
            <a:r>
              <a:rPr lang="en-GB" sz="2000" dirty="0" err="1"/>
              <a:t>subcontractants</a:t>
            </a:r>
            <a:r>
              <a:rPr lang="en-GB" sz="2000" dirty="0"/>
              <a:t>;</a:t>
            </a:r>
            <a:endParaRPr lang="fr-FR" sz="2000" dirty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/>
              <a:t>with sufficient </a:t>
            </a:r>
            <a:r>
              <a:rPr lang="en-GB" sz="2000" b="1" dirty="0">
                <a:solidFill>
                  <a:srgbClr val="0070C0"/>
                </a:solidFill>
              </a:rPr>
              <a:t>resource support</a:t>
            </a:r>
            <a:r>
              <a:rPr lang="en-GB" sz="2000" dirty="0"/>
              <a:t>, i.e. independent means and tools necessary to carry out the review process, including R&amp;D used for the purpose of assessing the safety </a:t>
            </a:r>
            <a:r>
              <a:rPr lang="en-GB" sz="2000" dirty="0" smtClean="0"/>
              <a:t>demonstration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From decision makers but sufficient dialogue and direct support for decision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From implementer but it can be useful to optimize the resources and to allow sufficient dialogue on scientific issues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From civil society but interaction with CS may improve the quality and scope of the expertise</a:t>
            </a:r>
            <a:endParaRPr lang="en-GB" sz="2000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55776" y="6381328"/>
            <a:ext cx="4464496" cy="365125"/>
          </a:xfrm>
        </p:spPr>
        <p:txBody>
          <a:bodyPr/>
          <a:lstStyle/>
          <a:p>
            <a:r>
              <a:rPr lang="fr-FR" dirty="0" smtClean="0"/>
              <a:t>SITEX workshop </a:t>
            </a:r>
            <a:r>
              <a:rPr lang="fr-FR" dirty="0" err="1" smtClean="0"/>
              <a:t>with</a:t>
            </a:r>
            <a:r>
              <a:rPr lang="fr-FR" dirty="0" smtClean="0"/>
              <a:t> civil society – 16-17/09/2013</a:t>
            </a:r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1331639" y="413492"/>
            <a:ext cx="5472609" cy="458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ts val="3500"/>
              </a:lnSpc>
            </a:pPr>
            <a:r>
              <a:rPr lang="fr-FR" sz="3600" b="1" dirty="0"/>
              <a:t> </a:t>
            </a:r>
            <a:r>
              <a:rPr lang="fr-FR" sz="3600" b="1" dirty="0" smtClean="0"/>
              <a:t> </a:t>
            </a:r>
            <a:r>
              <a:rPr lang="fr-FR" sz="3600" b="1" dirty="0" err="1" smtClean="0"/>
              <a:t>Roundtable</a:t>
            </a:r>
            <a:r>
              <a:rPr lang="fr-FR" sz="3600" b="1" dirty="0" smtClean="0"/>
              <a:t> 1</a:t>
            </a:r>
            <a:endParaRPr lang="en-GB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158942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234585" y="1412776"/>
            <a:ext cx="8658162" cy="489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800" b="1" dirty="0" smtClean="0">
                <a:solidFill>
                  <a:srgbClr val="0070C0"/>
                </a:solidFill>
              </a:rPr>
              <a:t>Competence</a:t>
            </a:r>
            <a:r>
              <a:rPr lang="en-GB" sz="2800" dirty="0" smtClean="0"/>
              <a:t>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800" dirty="0" smtClean="0"/>
              <a:t>To </a:t>
            </a:r>
            <a:r>
              <a:rPr lang="fr-FR" sz="2800" dirty="0" err="1" smtClean="0"/>
              <a:t>cover</a:t>
            </a:r>
            <a:r>
              <a:rPr lang="fr-FR" sz="2800" dirty="0" smtClean="0"/>
              <a:t> all aspects of the </a:t>
            </a:r>
            <a:r>
              <a:rPr lang="fr-FR" sz="2800" dirty="0" err="1" smtClean="0"/>
              <a:t>safety</a:t>
            </a:r>
            <a:endParaRPr lang="fr-FR" sz="28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800" dirty="0" smtClean="0"/>
              <a:t>To </a:t>
            </a:r>
            <a:r>
              <a:rPr lang="fr-FR" sz="2800" dirty="0" err="1" smtClean="0"/>
              <a:t>ensure</a:t>
            </a:r>
            <a:r>
              <a:rPr lang="fr-FR" sz="2800" dirty="0" smtClean="0"/>
              <a:t> </a:t>
            </a:r>
            <a:r>
              <a:rPr lang="fr-FR" sz="2800" dirty="0" err="1" smtClean="0"/>
              <a:t>high</a:t>
            </a:r>
            <a:r>
              <a:rPr lang="fr-FR" sz="2800" dirty="0" smtClean="0"/>
              <a:t> </a:t>
            </a:r>
            <a:r>
              <a:rPr lang="fr-FR" sz="2800" dirty="0" err="1" smtClean="0"/>
              <a:t>level</a:t>
            </a:r>
            <a:r>
              <a:rPr lang="fr-FR" sz="2800" dirty="0" smtClean="0"/>
              <a:t> dialogue </a:t>
            </a:r>
            <a:r>
              <a:rPr lang="fr-FR" sz="2800" dirty="0" err="1" smtClean="0"/>
              <a:t>with</a:t>
            </a:r>
            <a:r>
              <a:rPr lang="fr-FR" sz="2800" dirty="0" smtClean="0"/>
              <a:t> </a:t>
            </a:r>
            <a:r>
              <a:rPr lang="fr-FR" sz="2800" dirty="0" err="1" smtClean="0"/>
              <a:t>WMOs</a:t>
            </a:r>
            <a:endParaRPr lang="fr-FR" sz="28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800" dirty="0" smtClean="0"/>
              <a:t>To </a:t>
            </a:r>
            <a:r>
              <a:rPr lang="fr-FR" sz="2800" dirty="0" err="1" smtClean="0"/>
              <a:t>develop</a:t>
            </a:r>
            <a:r>
              <a:rPr lang="fr-FR" sz="2800" dirty="0" smtClean="0"/>
              <a:t> and </a:t>
            </a:r>
            <a:r>
              <a:rPr lang="fr-FR" sz="2800" dirty="0" err="1" smtClean="0"/>
              <a:t>maintain</a:t>
            </a:r>
            <a:r>
              <a:rPr lang="fr-FR" sz="2800" dirty="0" smtClean="0"/>
              <a:t> on the long </a:t>
            </a:r>
            <a:r>
              <a:rPr lang="fr-FR" sz="2800" dirty="0" err="1" smtClean="0"/>
              <a:t>term</a:t>
            </a:r>
            <a:r>
              <a:rPr lang="fr-FR" sz="2800" dirty="0" smtClean="0"/>
              <a:t> </a:t>
            </a:r>
            <a:r>
              <a:rPr lang="fr-FR" sz="2800" dirty="0" err="1" smtClean="0"/>
              <a:t>scientific</a:t>
            </a:r>
            <a:r>
              <a:rPr lang="fr-FR" sz="2800" dirty="0" smtClean="0"/>
              <a:t> and </a:t>
            </a:r>
            <a:r>
              <a:rPr lang="fr-FR" sz="2800" dirty="0" err="1" smtClean="0"/>
              <a:t>safety</a:t>
            </a:r>
            <a:r>
              <a:rPr lang="fr-FR" sz="2800" dirty="0" smtClean="0"/>
              <a:t> </a:t>
            </a:r>
            <a:r>
              <a:rPr lang="fr-FR" sz="2800" dirty="0" err="1" smtClean="0"/>
              <a:t>skills</a:t>
            </a:r>
            <a:r>
              <a:rPr lang="fr-FR" sz="2800" dirty="0" smtClean="0"/>
              <a:t>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fr-FR" sz="2800" dirty="0" smtClean="0"/>
              <a:t>to </a:t>
            </a:r>
            <a:r>
              <a:rPr lang="fr-FR" sz="2800" dirty="0" err="1" smtClean="0"/>
              <a:t>get</a:t>
            </a:r>
            <a:r>
              <a:rPr lang="fr-FR" sz="2800" dirty="0" smtClean="0"/>
              <a:t> </a:t>
            </a:r>
            <a:r>
              <a:rPr lang="fr-FR" sz="2800" dirty="0" err="1" smtClean="0"/>
              <a:t>involved</a:t>
            </a:r>
            <a:r>
              <a:rPr lang="fr-FR" sz="2800" dirty="0" smtClean="0"/>
              <a:t> in </a:t>
            </a:r>
            <a:r>
              <a:rPr lang="fr-FR" sz="2800" dirty="0" err="1" smtClean="0"/>
              <a:t>scientific</a:t>
            </a:r>
            <a:r>
              <a:rPr lang="fr-FR" sz="2800" dirty="0" smtClean="0"/>
              <a:t> </a:t>
            </a:r>
            <a:r>
              <a:rPr lang="fr-FR" sz="2800" dirty="0" err="1" smtClean="0"/>
              <a:t>community</a:t>
            </a:r>
            <a:endParaRPr lang="fr-FR" sz="2800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fr-FR" sz="2800" dirty="0" smtClean="0"/>
              <a:t>To </a:t>
            </a:r>
            <a:r>
              <a:rPr lang="fr-FR" sz="2800" dirty="0" err="1" smtClean="0"/>
              <a:t>develop</a:t>
            </a:r>
            <a:r>
              <a:rPr lang="fr-FR" sz="2800" dirty="0" smtClean="0"/>
              <a:t> R&amp;D </a:t>
            </a:r>
            <a:r>
              <a:rPr lang="fr-FR" sz="2800" dirty="0" err="1" smtClean="0"/>
              <a:t>programms</a:t>
            </a:r>
            <a:endParaRPr lang="fr-FR" sz="2800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fr-FR" sz="2800" dirty="0" smtClean="0"/>
              <a:t>to </a:t>
            </a:r>
            <a:r>
              <a:rPr lang="fr-FR" sz="2800" dirty="0" err="1" smtClean="0"/>
              <a:t>build</a:t>
            </a:r>
            <a:r>
              <a:rPr lang="fr-FR" sz="2800" dirty="0" smtClean="0"/>
              <a:t> training and </a:t>
            </a:r>
            <a:r>
              <a:rPr lang="fr-FR" sz="2800" dirty="0" err="1" smtClean="0"/>
              <a:t>tutoring</a:t>
            </a:r>
            <a:r>
              <a:rPr lang="fr-FR" sz="2800" dirty="0" smtClean="0"/>
              <a:t> programs on </a:t>
            </a:r>
            <a:r>
              <a:rPr lang="fr-FR" sz="2800" dirty="0" err="1" smtClean="0"/>
              <a:t>safety</a:t>
            </a:r>
            <a:r>
              <a:rPr lang="fr-FR" sz="2800" dirty="0" smtClean="0"/>
              <a:t> </a:t>
            </a:r>
            <a:r>
              <a:rPr lang="fr-FR" sz="2800" dirty="0" err="1" smtClean="0"/>
              <a:t>review</a:t>
            </a:r>
            <a:r>
              <a:rPr lang="fr-FR" sz="2800" dirty="0" smtClean="0"/>
              <a:t> practice</a:t>
            </a:r>
            <a:endParaRPr lang="fr-FR" sz="2800" dirty="0" smtClean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55776" y="6381328"/>
            <a:ext cx="4464496" cy="365125"/>
          </a:xfrm>
        </p:spPr>
        <p:txBody>
          <a:bodyPr/>
          <a:lstStyle/>
          <a:p>
            <a:r>
              <a:rPr lang="en-GB" smtClean="0"/>
              <a:t>SITEX workshop with civil society – 16-17/09/2013</a:t>
            </a:r>
          </a:p>
        </p:txBody>
      </p:sp>
    </p:spTree>
    <p:extLst>
      <p:ext uri="{BB962C8B-B14F-4D97-AF65-F5344CB8AC3E}">
        <p14:creationId xmlns:p14="http://schemas.microsoft.com/office/powerpoint/2010/main" val="129575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203789" y="1124744"/>
            <a:ext cx="8658162" cy="5601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800" b="1" dirty="0" smtClean="0">
                <a:solidFill>
                  <a:srgbClr val="0070C0"/>
                </a:solidFill>
              </a:rPr>
              <a:t>Transparency :</a:t>
            </a:r>
            <a:endParaRPr lang="fr-FR" sz="2800" b="1" dirty="0">
              <a:solidFill>
                <a:srgbClr val="0070C0"/>
              </a:solidFill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800" dirty="0"/>
              <a:t>to inform the public by publishing the results of expertise that supported a decision by the regulatory body, </a:t>
            </a:r>
            <a:endParaRPr lang="fr-FR" sz="2800" dirty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sz="2800" dirty="0" smtClean="0"/>
              <a:t>To </a:t>
            </a:r>
            <a:r>
              <a:rPr lang="fr-FR" sz="2800" dirty="0" err="1" smtClean="0"/>
              <a:t>implement</a:t>
            </a:r>
            <a:r>
              <a:rPr lang="fr-FR" sz="2800" dirty="0" smtClean="0"/>
              <a:t> the </a:t>
            </a:r>
            <a:r>
              <a:rPr lang="fr-FR" sz="2800" dirty="0" err="1" smtClean="0"/>
              <a:t>safety</a:t>
            </a:r>
            <a:r>
              <a:rPr lang="fr-FR" sz="2800" dirty="0" smtClean="0"/>
              <a:t> </a:t>
            </a:r>
            <a:r>
              <a:rPr lang="fr-FR" sz="2800" dirty="0" err="1" smtClean="0"/>
              <a:t>review</a:t>
            </a:r>
            <a:r>
              <a:rPr lang="fr-FR" sz="2800" dirty="0" smtClean="0"/>
              <a:t> </a:t>
            </a:r>
            <a:r>
              <a:rPr lang="fr-FR" sz="2800" dirty="0" err="1" smtClean="0"/>
              <a:t>with</a:t>
            </a:r>
            <a:r>
              <a:rPr lang="fr-FR" sz="2800" dirty="0" smtClean="0"/>
              <a:t> experts </a:t>
            </a:r>
            <a:r>
              <a:rPr lang="fr-FR" sz="2800" dirty="0" err="1" smtClean="0"/>
              <a:t>from</a:t>
            </a:r>
            <a:r>
              <a:rPr lang="fr-FR" sz="2800" dirty="0" smtClean="0"/>
              <a:t> the civil society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sz="2800" dirty="0" smtClean="0"/>
              <a:t>To </a:t>
            </a:r>
            <a:r>
              <a:rPr lang="fr-FR" sz="2800" dirty="0" err="1" smtClean="0"/>
              <a:t>make</a:t>
            </a:r>
            <a:r>
              <a:rPr lang="fr-FR" sz="2800" dirty="0" smtClean="0"/>
              <a:t> public the </a:t>
            </a:r>
            <a:r>
              <a:rPr lang="fr-FR" sz="2800" dirty="0" err="1" smtClean="0"/>
              <a:t>different</a:t>
            </a:r>
            <a:r>
              <a:rPr lang="fr-FR" sz="2800" dirty="0" smtClean="0"/>
              <a:t> opinions :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sz="2800" dirty="0" err="1" smtClean="0"/>
              <a:t>From</a:t>
            </a:r>
            <a:r>
              <a:rPr lang="fr-FR" sz="2800" dirty="0" smtClean="0"/>
              <a:t> </a:t>
            </a:r>
            <a:r>
              <a:rPr lang="fr-FR" sz="2800" dirty="0" err="1" smtClean="0"/>
              <a:t>outside</a:t>
            </a:r>
            <a:r>
              <a:rPr lang="fr-FR" sz="2800" dirty="0" smtClean="0"/>
              <a:t> the </a:t>
            </a:r>
            <a:r>
              <a:rPr lang="fr-FR" sz="2800" dirty="0" err="1" smtClean="0"/>
              <a:t>organization</a:t>
            </a:r>
            <a:r>
              <a:rPr lang="fr-FR" sz="2800" dirty="0" smtClean="0"/>
              <a:t> 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sz="2800" dirty="0" err="1" smtClean="0"/>
              <a:t>From</a:t>
            </a:r>
            <a:r>
              <a:rPr lang="fr-FR" sz="2800" dirty="0" smtClean="0"/>
              <a:t> </a:t>
            </a:r>
            <a:r>
              <a:rPr lang="fr-FR" sz="2800" dirty="0" err="1" smtClean="0"/>
              <a:t>inside</a:t>
            </a:r>
            <a:r>
              <a:rPr lang="fr-FR" sz="2800" dirty="0" smtClean="0"/>
              <a:t> the </a:t>
            </a:r>
            <a:r>
              <a:rPr lang="fr-FR" sz="2800" dirty="0" err="1" smtClean="0"/>
              <a:t>organization</a:t>
            </a:r>
            <a:r>
              <a:rPr lang="fr-FR" sz="2800" dirty="0" smtClean="0"/>
              <a:t>:  </a:t>
            </a:r>
            <a:r>
              <a:rPr lang="fr-FR" sz="2800" dirty="0" err="1" smtClean="0"/>
              <a:t>regulatory</a:t>
            </a:r>
            <a:r>
              <a:rPr lang="fr-FR" sz="2800" dirty="0" smtClean="0"/>
              <a:t> body must </a:t>
            </a:r>
            <a:r>
              <a:rPr lang="fr-FR" sz="2800" dirty="0" err="1" smtClean="0"/>
              <a:t>be</a:t>
            </a:r>
            <a:r>
              <a:rPr lang="fr-FR" sz="2800" dirty="0" smtClean="0"/>
              <a:t> able to </a:t>
            </a:r>
            <a:r>
              <a:rPr lang="fr-FR" sz="2800" dirty="0" err="1" smtClean="0"/>
              <a:t>take</a:t>
            </a:r>
            <a:r>
              <a:rPr lang="fr-FR" sz="2800" dirty="0" smtClean="0"/>
              <a:t> a </a:t>
            </a:r>
            <a:r>
              <a:rPr lang="fr-FR" sz="2800" dirty="0" err="1" smtClean="0"/>
              <a:t>decision</a:t>
            </a:r>
            <a:r>
              <a:rPr lang="fr-FR" sz="2800" dirty="0" smtClean="0"/>
              <a:t> </a:t>
            </a:r>
            <a:r>
              <a:rPr lang="fr-FR" sz="2800" dirty="0" smtClean="0">
                <a:sym typeface="Wingdings" pitchFamily="2" charset="2"/>
              </a:rPr>
              <a:t> the experts must </a:t>
            </a:r>
            <a:r>
              <a:rPr lang="fr-FR" sz="2800" dirty="0" err="1" smtClean="0">
                <a:sym typeface="Wingdings" pitchFamily="2" charset="2"/>
              </a:rPr>
              <a:t>deliver</a:t>
            </a:r>
            <a:r>
              <a:rPr lang="fr-FR" sz="2800" dirty="0" smtClean="0">
                <a:sym typeface="Wingdings" pitchFamily="2" charset="2"/>
              </a:rPr>
              <a:t> conclusive messages</a:t>
            </a:r>
            <a:endParaRPr lang="en-GB" sz="2800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55776" y="6381328"/>
            <a:ext cx="4464496" cy="365125"/>
          </a:xfrm>
        </p:spPr>
        <p:txBody>
          <a:bodyPr/>
          <a:lstStyle/>
          <a:p>
            <a:r>
              <a:rPr lang="en-GB" smtClean="0"/>
              <a:t>SITEX workshop with civil society – 16-17/09/2013</a:t>
            </a:r>
          </a:p>
        </p:txBody>
      </p:sp>
    </p:spTree>
    <p:extLst>
      <p:ext uri="{BB962C8B-B14F-4D97-AF65-F5344CB8AC3E}">
        <p14:creationId xmlns:p14="http://schemas.microsoft.com/office/powerpoint/2010/main" val="214861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203789" y="1124744"/>
            <a:ext cx="8658162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800" b="1" dirty="0" smtClean="0">
                <a:solidFill>
                  <a:srgbClr val="0070C0"/>
                </a:solidFill>
              </a:rPr>
              <a:t>Proximity to the public :</a:t>
            </a:r>
            <a:endParaRPr lang="fr-FR" sz="2800" b="1" dirty="0">
              <a:solidFill>
                <a:srgbClr val="0070C0"/>
              </a:solidFill>
            </a:endParaRPr>
          </a:p>
          <a:p>
            <a:pPr marL="800100" lvl="1" indent="-342900">
              <a:spcAft>
                <a:spcPts val="600"/>
              </a:spcAft>
              <a:buFont typeface="Wingdings" pitchFamily="2" charset="2"/>
              <a:buChar char="Ø"/>
            </a:pPr>
            <a:r>
              <a:rPr lang="fr-FR" sz="2800" dirty="0" smtClean="0"/>
              <a:t>To </a:t>
            </a:r>
            <a:r>
              <a:rPr lang="fr-FR" sz="2800" dirty="0" err="1" smtClean="0"/>
              <a:t>interact</a:t>
            </a:r>
            <a:r>
              <a:rPr lang="fr-FR" sz="2800" dirty="0" smtClean="0"/>
              <a:t> </a:t>
            </a:r>
            <a:r>
              <a:rPr lang="fr-FR" sz="2800" dirty="0" err="1" smtClean="0"/>
              <a:t>with</a:t>
            </a:r>
            <a:r>
              <a:rPr lang="fr-FR" sz="2800" dirty="0" smtClean="0"/>
              <a:t> the civil society</a:t>
            </a:r>
          </a:p>
          <a:p>
            <a:pPr marL="1714500" lvl="3" indent="-342900">
              <a:spcAft>
                <a:spcPts val="600"/>
              </a:spcAft>
              <a:buFont typeface="Wingdings" pitchFamily="2" charset="2"/>
              <a:buChar char="Ø"/>
            </a:pPr>
            <a:r>
              <a:rPr lang="fr-FR" sz="2800" dirty="0"/>
              <a:t>Dialogue experts </a:t>
            </a:r>
            <a:r>
              <a:rPr lang="fr-FR" sz="2800" dirty="0">
                <a:sym typeface="Wingdings" pitchFamily="2" charset="2"/>
              </a:rPr>
              <a:t> civil society</a:t>
            </a:r>
          </a:p>
          <a:p>
            <a:pPr marL="1714500" lvl="3" indent="-342900">
              <a:spcAft>
                <a:spcPts val="600"/>
              </a:spcAft>
              <a:buFont typeface="Wingdings" pitchFamily="2" charset="2"/>
              <a:buChar char="Ø"/>
            </a:pPr>
            <a:r>
              <a:rPr lang="fr-FR" sz="2800" dirty="0">
                <a:sym typeface="Wingdings" pitchFamily="2" charset="2"/>
              </a:rPr>
              <a:t>Joint </a:t>
            </a:r>
            <a:r>
              <a:rPr lang="fr-FR" sz="2800" dirty="0" err="1">
                <a:sym typeface="Wingdings" pitchFamily="2" charset="2"/>
              </a:rPr>
              <a:t>work</a:t>
            </a:r>
            <a:r>
              <a:rPr lang="fr-FR" sz="2800" dirty="0">
                <a:sym typeface="Wingdings" pitchFamily="2" charset="2"/>
              </a:rPr>
              <a:t> on </a:t>
            </a:r>
            <a:r>
              <a:rPr lang="fr-FR" sz="2800" dirty="0" err="1">
                <a:sym typeface="Wingdings" pitchFamily="2" charset="2"/>
              </a:rPr>
              <a:t>safety</a:t>
            </a:r>
            <a:r>
              <a:rPr lang="fr-FR" sz="2800" dirty="0">
                <a:sym typeface="Wingdings" pitchFamily="2" charset="2"/>
              </a:rPr>
              <a:t> </a:t>
            </a:r>
            <a:r>
              <a:rPr lang="fr-FR" sz="2800" dirty="0" err="1">
                <a:sym typeface="Wingdings" pitchFamily="2" charset="2"/>
              </a:rPr>
              <a:t>assessment</a:t>
            </a:r>
            <a:r>
              <a:rPr lang="fr-FR" sz="2800" dirty="0">
                <a:sym typeface="Wingdings" pitchFamily="2" charset="2"/>
              </a:rPr>
              <a:t> : experts  civil society</a:t>
            </a:r>
            <a:endParaRPr lang="fr-FR" sz="2800" dirty="0" smtClean="0"/>
          </a:p>
          <a:p>
            <a:pPr marL="800100" lvl="1" indent="-342900">
              <a:spcAft>
                <a:spcPts val="600"/>
              </a:spcAft>
              <a:buFont typeface="Wingdings" pitchFamily="2" charset="2"/>
              <a:buChar char="Ø"/>
            </a:pPr>
            <a:r>
              <a:rPr lang="fr-FR" sz="2800" dirty="0" smtClean="0"/>
              <a:t>To </a:t>
            </a:r>
            <a:r>
              <a:rPr lang="fr-FR" sz="2800" dirty="0" err="1"/>
              <a:t>allow</a:t>
            </a:r>
            <a:r>
              <a:rPr lang="fr-FR" sz="2800" dirty="0"/>
              <a:t> the </a:t>
            </a:r>
            <a:r>
              <a:rPr lang="fr-FR" sz="2800" dirty="0" err="1"/>
              <a:t>implementation</a:t>
            </a:r>
            <a:r>
              <a:rPr lang="fr-FR" sz="2800" dirty="0"/>
              <a:t> of a </a:t>
            </a:r>
            <a:r>
              <a:rPr lang="fr-FR" sz="2800" dirty="0" err="1"/>
              <a:t>robust</a:t>
            </a:r>
            <a:r>
              <a:rPr lang="fr-FR" sz="2800" dirty="0"/>
              <a:t> </a:t>
            </a:r>
            <a:r>
              <a:rPr lang="fr-FR" sz="2800" dirty="0" err="1"/>
              <a:t>decision</a:t>
            </a:r>
            <a:r>
              <a:rPr lang="fr-FR" sz="2800" dirty="0"/>
              <a:t> </a:t>
            </a:r>
            <a:r>
              <a:rPr lang="fr-FR" sz="2800" dirty="0" err="1"/>
              <a:t>making</a:t>
            </a:r>
            <a:r>
              <a:rPr lang="fr-FR" sz="2800" dirty="0"/>
              <a:t> </a:t>
            </a:r>
            <a:r>
              <a:rPr lang="fr-FR" sz="2800" dirty="0" err="1"/>
              <a:t>process</a:t>
            </a:r>
            <a:r>
              <a:rPr lang="fr-FR" sz="2800" dirty="0"/>
              <a:t> </a:t>
            </a: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55776" y="6381328"/>
            <a:ext cx="4464496" cy="365125"/>
          </a:xfrm>
        </p:spPr>
        <p:txBody>
          <a:bodyPr/>
          <a:lstStyle/>
          <a:p>
            <a:r>
              <a:rPr lang="en-GB" smtClean="0"/>
              <a:t>SITEX workshop with civil society – 16-17/09/2013</a:t>
            </a:r>
          </a:p>
        </p:txBody>
      </p:sp>
    </p:spTree>
    <p:extLst>
      <p:ext uri="{BB962C8B-B14F-4D97-AF65-F5344CB8AC3E}">
        <p14:creationId xmlns:p14="http://schemas.microsoft.com/office/powerpoint/2010/main" val="362700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1887</TotalTime>
  <Words>621</Words>
  <Application>Microsoft Office PowerPoint</Application>
  <PresentationFormat>Affichage à l'écran (4:3)</PresentationFormat>
  <Paragraphs>111</Paragraphs>
  <Slides>10</Slides>
  <Notes>9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Thème Office</vt:lpstr>
      <vt:lpstr>Roundtable I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IRSN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SITEX project presentation</dc:title>
  <dc:creator>SERRES Christophe</dc:creator>
  <cp:lastModifiedBy>SERRES Christophe</cp:lastModifiedBy>
  <cp:revision>136</cp:revision>
  <dcterms:created xsi:type="dcterms:W3CDTF">2012-09-18T13:31:26Z</dcterms:created>
  <dcterms:modified xsi:type="dcterms:W3CDTF">2013-09-16T20:25:47Z</dcterms:modified>
</cp:coreProperties>
</file>