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
  </p:notesMasterIdLst>
  <p:sldIdLst>
    <p:sldId id="256" r:id="rId2"/>
    <p:sldId id="318" r:id="rId3"/>
    <p:sldId id="319" r:id="rId4"/>
    <p:sldId id="311" r:id="rId5"/>
    <p:sldId id="310" r:id="rId6"/>
    <p:sldId id="320" r:id="rId7"/>
    <p:sldId id="335" r:id="rId8"/>
    <p:sldId id="337" r:id="rId9"/>
    <p:sldId id="338" r:id="rId10"/>
    <p:sldId id="333" r:id="rId11"/>
    <p:sldId id="332" r:id="rId12"/>
    <p:sldId id="334" r:id="rId13"/>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1250" autoAdjust="0"/>
    <p:restoredTop sz="91916" autoAdjust="0"/>
  </p:normalViewPr>
  <p:slideViewPr>
    <p:cSldViewPr>
      <p:cViewPr>
        <p:scale>
          <a:sx n="75" d="100"/>
          <a:sy n="75" d="100"/>
        </p:scale>
        <p:origin x="-918" y="-72"/>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4" y="0"/>
            <a:ext cx="2971800" cy="457200"/>
          </a:xfrm>
          <a:prstGeom prst="rect">
            <a:avLst/>
          </a:prstGeom>
        </p:spPr>
        <p:txBody>
          <a:bodyPr vert="horz" lIns="91440" tIns="45720" rIns="91440" bIns="45720" rtlCol="0"/>
          <a:lstStyle>
            <a:lvl1pPr algn="r">
              <a:defRPr sz="1200"/>
            </a:lvl1pPr>
          </a:lstStyle>
          <a:p>
            <a:fld id="{5FEA6D7F-17A5-42F1-8105-3E9D7927E9A2}" type="datetimeFigureOut">
              <a:rPr lang="fr-FR" smtClean="0"/>
              <a:t>17/09/2013</a:t>
            </a:fld>
            <a:endParaRPr lang="fr-FR"/>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1" y="4343400"/>
            <a:ext cx="5486400" cy="4114800"/>
          </a:xfrm>
          <a:prstGeom prst="rect">
            <a:avLst/>
          </a:prstGeom>
        </p:spPr>
        <p:txBody>
          <a:bodyPr vert="horz" lIns="91440" tIns="45720" rIns="91440" bIns="45720" rtlCol="0"/>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4" y="8685213"/>
            <a:ext cx="2971800" cy="457200"/>
          </a:xfrm>
          <a:prstGeom prst="rect">
            <a:avLst/>
          </a:prstGeom>
        </p:spPr>
        <p:txBody>
          <a:bodyPr vert="horz" lIns="91440" tIns="45720" rIns="91440" bIns="45720" rtlCol="0" anchor="b"/>
          <a:lstStyle>
            <a:lvl1pPr algn="r">
              <a:defRPr sz="1200"/>
            </a:lvl1pPr>
          </a:lstStyle>
          <a:p>
            <a:fld id="{AD5C011C-93DC-4B4E-93E6-C505A8425D76}" type="slidenum">
              <a:rPr lang="fr-FR" smtClean="0"/>
              <a:t>‹N°›</a:t>
            </a:fld>
            <a:endParaRPr lang="fr-FR"/>
          </a:p>
        </p:txBody>
      </p:sp>
    </p:spTree>
    <p:extLst>
      <p:ext uri="{BB962C8B-B14F-4D97-AF65-F5344CB8AC3E}">
        <p14:creationId xmlns:p14="http://schemas.microsoft.com/office/powerpoint/2010/main" val="209937727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AD5C011C-93DC-4B4E-93E6-C505A8425D76}" type="slidenum">
              <a:rPr lang="fr-FR" smtClean="0"/>
              <a:t>1</a:t>
            </a:fld>
            <a:endParaRPr lang="fr-FR"/>
          </a:p>
        </p:txBody>
      </p:sp>
    </p:spTree>
    <p:extLst>
      <p:ext uri="{BB962C8B-B14F-4D97-AF65-F5344CB8AC3E}">
        <p14:creationId xmlns:p14="http://schemas.microsoft.com/office/powerpoint/2010/main" val="263780827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fr-BE" dirty="0"/>
          </a:p>
        </p:txBody>
      </p:sp>
      <p:sp>
        <p:nvSpPr>
          <p:cNvPr id="4" name="Slide Number Placeholder 3"/>
          <p:cNvSpPr>
            <a:spLocks noGrp="1"/>
          </p:cNvSpPr>
          <p:nvPr>
            <p:ph type="sldNum" sz="quarter" idx="10"/>
          </p:nvPr>
        </p:nvSpPr>
        <p:spPr/>
        <p:txBody>
          <a:bodyPr/>
          <a:lstStyle/>
          <a:p>
            <a:fld id="{AD5C011C-93DC-4B4E-93E6-C505A8425D76}" type="slidenum">
              <a:rPr lang="fr-FR" smtClean="0"/>
              <a:pPr/>
              <a:t>3</a:t>
            </a:fld>
            <a:endParaRPr lang="fr-F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fr-BE" dirty="0"/>
          </a:p>
        </p:txBody>
      </p:sp>
      <p:sp>
        <p:nvSpPr>
          <p:cNvPr id="4" name="Slide Number Placeholder 3"/>
          <p:cNvSpPr>
            <a:spLocks noGrp="1"/>
          </p:cNvSpPr>
          <p:nvPr>
            <p:ph type="sldNum" sz="quarter" idx="10"/>
          </p:nvPr>
        </p:nvSpPr>
        <p:spPr/>
        <p:txBody>
          <a:bodyPr/>
          <a:lstStyle/>
          <a:p>
            <a:fld id="{AD5C011C-93DC-4B4E-93E6-C505A8425D76}" type="slidenum">
              <a:rPr lang="fr-FR" smtClean="0"/>
              <a:pPr/>
              <a:t>4</a:t>
            </a:fld>
            <a:endParaRPr lang="fr-F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fr-BE"/>
          </a:p>
        </p:txBody>
      </p:sp>
      <p:sp>
        <p:nvSpPr>
          <p:cNvPr id="4" name="Slide Number Placeholder 3"/>
          <p:cNvSpPr>
            <a:spLocks noGrp="1"/>
          </p:cNvSpPr>
          <p:nvPr>
            <p:ph type="sldNum" sz="quarter" idx="10"/>
          </p:nvPr>
        </p:nvSpPr>
        <p:spPr/>
        <p:txBody>
          <a:bodyPr/>
          <a:lstStyle/>
          <a:p>
            <a:fld id="{AD5C011C-93DC-4B4E-93E6-C505A8425D76}" type="slidenum">
              <a:rPr lang="fr-FR" smtClean="0"/>
              <a:pPr/>
              <a:t>6</a:t>
            </a:fld>
            <a:endParaRPr lang="fr-F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fr-BE"/>
          </a:p>
        </p:txBody>
      </p:sp>
      <p:sp>
        <p:nvSpPr>
          <p:cNvPr id="4" name="Slide Number Placeholder 3"/>
          <p:cNvSpPr>
            <a:spLocks noGrp="1"/>
          </p:cNvSpPr>
          <p:nvPr>
            <p:ph type="sldNum" sz="quarter" idx="10"/>
          </p:nvPr>
        </p:nvSpPr>
        <p:spPr/>
        <p:txBody>
          <a:bodyPr/>
          <a:lstStyle/>
          <a:p>
            <a:fld id="{AD5C011C-93DC-4B4E-93E6-C505A8425D76}" type="slidenum">
              <a:rPr lang="fr-FR" smtClean="0"/>
              <a:pPr/>
              <a:t>7</a:t>
            </a:fld>
            <a:endParaRPr lang="fr-F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lvl="0"/>
            <a:r>
              <a:rPr lang="en-GB" sz="1200" kern="1200" dirty="0" smtClean="0">
                <a:solidFill>
                  <a:schemeClr val="tx1"/>
                </a:solidFill>
                <a:effectLst/>
                <a:latin typeface="+mn-lt"/>
                <a:ea typeface="+mn-ea"/>
                <a:cs typeface="+mn-cs"/>
              </a:rPr>
              <a:t>The “inception” or </a:t>
            </a:r>
            <a:r>
              <a:rPr lang="en-GB" sz="1200" b="1" kern="1200" dirty="0" smtClean="0">
                <a:solidFill>
                  <a:schemeClr val="tx1"/>
                </a:solidFill>
                <a:effectLst/>
                <a:latin typeface="+mn-lt"/>
                <a:ea typeface="+mn-ea"/>
                <a:cs typeface="+mn-cs"/>
              </a:rPr>
              <a:t>“pre-review” phase</a:t>
            </a:r>
            <a:r>
              <a:rPr lang="en-GB" sz="1200" kern="1200" dirty="0" smtClean="0">
                <a:solidFill>
                  <a:schemeClr val="tx1"/>
                </a:solidFill>
                <a:effectLst/>
                <a:latin typeface="+mn-lt"/>
                <a:ea typeface="+mn-ea"/>
                <a:cs typeface="+mn-cs"/>
              </a:rPr>
              <a:t> generally occurs prior to receipt of any documents from the implementer. An idea of the content of these documents may however be given by the implementer by at least the title of the main documents or by organising meetings. During this phase, the portrait of the technical review is roughly painted: the required content of the implementer’s report has to be described by the regulatory body, the subject and initial planning or cut-off date of the review have to be defined in agreement between the implementer, the regulator and the experts.</a:t>
            </a:r>
            <a:endParaRPr lang="fr-FR" sz="1200" kern="1200" dirty="0" smtClean="0">
              <a:solidFill>
                <a:schemeClr val="tx1"/>
              </a:solidFill>
              <a:effectLst/>
              <a:latin typeface="+mn-lt"/>
              <a:ea typeface="+mn-ea"/>
              <a:cs typeface="+mn-cs"/>
            </a:endParaRPr>
          </a:p>
          <a:p>
            <a:pPr lvl="0"/>
            <a:r>
              <a:rPr lang="en-GB" sz="1200" kern="1200" dirty="0" smtClean="0">
                <a:solidFill>
                  <a:schemeClr val="tx1"/>
                </a:solidFill>
                <a:effectLst/>
                <a:latin typeface="+mn-lt"/>
                <a:ea typeface="+mn-ea"/>
                <a:cs typeface="+mn-cs"/>
              </a:rPr>
              <a:t>During the </a:t>
            </a:r>
            <a:r>
              <a:rPr lang="en-GB" sz="1200" b="1" kern="1200" dirty="0" smtClean="0">
                <a:solidFill>
                  <a:schemeClr val="tx1"/>
                </a:solidFill>
                <a:effectLst/>
                <a:latin typeface="+mn-lt"/>
                <a:ea typeface="+mn-ea"/>
                <a:cs typeface="+mn-cs"/>
              </a:rPr>
              <a:t>initial review phase</a:t>
            </a:r>
            <a:r>
              <a:rPr lang="en-GB" sz="1200" kern="1200" dirty="0" smtClean="0">
                <a:solidFill>
                  <a:schemeClr val="tx1"/>
                </a:solidFill>
                <a:effectLst/>
                <a:latin typeface="+mn-lt"/>
                <a:ea typeface="+mn-ea"/>
                <a:cs typeface="+mn-cs"/>
              </a:rPr>
              <a:t>, the review team, to whom documentation and support is provided, is set up.</a:t>
            </a:r>
            <a:endParaRPr lang="fr-FR"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The experts make an initial evaluation of the implementer’s documents to assess the completeness of the file and the availability of supporting documents (administrative admissibility) </a:t>
            </a:r>
            <a:endParaRPr lang="fr-FR"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If the document is considered admissible, a formal request by the safety authority may be sent to the experts.</a:t>
            </a:r>
            <a:endParaRPr lang="fr-FR"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A preliminary analysis is provided by experts to identify the first main trends of the review, the most important possible disagreements with the implementer, the needed expertise and the ability of the review (to detect blocking issues…). This normally involves an “engagement” meeting with the implementer to find agreement on the extent of the information that is provided. </a:t>
            </a:r>
            <a:endParaRPr lang="fr-FR" sz="1200" kern="1200" dirty="0" smtClean="0">
              <a:solidFill>
                <a:schemeClr val="tx1"/>
              </a:solidFill>
              <a:effectLst/>
              <a:latin typeface="+mn-lt"/>
              <a:ea typeface="+mn-ea"/>
              <a:cs typeface="+mn-cs"/>
            </a:endParaRPr>
          </a:p>
          <a:p>
            <a:pPr lvl="0"/>
            <a:r>
              <a:rPr lang="en-GB" sz="1200" kern="1200" dirty="0" smtClean="0">
                <a:solidFill>
                  <a:schemeClr val="tx1"/>
                </a:solidFill>
                <a:effectLst/>
                <a:latin typeface="+mn-lt"/>
                <a:ea typeface="+mn-ea"/>
                <a:cs typeface="+mn-cs"/>
              </a:rPr>
              <a:t>The </a:t>
            </a:r>
            <a:r>
              <a:rPr lang="en-GB" sz="1200" b="1" kern="1200" dirty="0" smtClean="0">
                <a:solidFill>
                  <a:schemeClr val="tx1"/>
                </a:solidFill>
                <a:effectLst/>
                <a:latin typeface="+mn-lt"/>
                <a:ea typeface="+mn-ea"/>
                <a:cs typeface="+mn-cs"/>
              </a:rPr>
              <a:t>main technical review</a:t>
            </a:r>
            <a:r>
              <a:rPr lang="en-GB" sz="1200" kern="1200" dirty="0" smtClean="0">
                <a:solidFill>
                  <a:schemeClr val="tx1"/>
                </a:solidFill>
                <a:effectLst/>
                <a:latin typeface="+mn-lt"/>
                <a:ea typeface="+mn-ea"/>
                <a:cs typeface="+mn-cs"/>
              </a:rPr>
              <a:t> </a:t>
            </a:r>
            <a:r>
              <a:rPr lang="en-GB" sz="1200" b="1" kern="1200" dirty="0" smtClean="0">
                <a:solidFill>
                  <a:schemeClr val="tx1"/>
                </a:solidFill>
                <a:effectLst/>
                <a:latin typeface="+mn-lt"/>
                <a:ea typeface="+mn-ea"/>
                <a:cs typeface="+mn-cs"/>
              </a:rPr>
              <a:t>phase</a:t>
            </a:r>
            <a:r>
              <a:rPr lang="en-GB" sz="1200" kern="1200" dirty="0" smtClean="0">
                <a:solidFill>
                  <a:schemeClr val="tx1"/>
                </a:solidFill>
                <a:effectLst/>
                <a:latin typeface="+mn-lt"/>
                <a:ea typeface="+mn-ea"/>
                <a:cs typeface="+mn-cs"/>
              </a:rPr>
              <a:t> begins with this checking to identify the needed additional information. The reviews and questions to the implementer, meetings (“technical dialog”:) and hearings allow seeking more information by implementer to complete the technical review.</a:t>
            </a:r>
            <a:endParaRPr lang="fr-FR"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This phase may several months or years and includes the development of detailed review comments, and includes evaluation of additional information provided by the implementer in response to comments. Numerical modelling may be carried out to assess the calculation results provided by the implementers; the same way, the experts may rely on laboratory measurements, observations on </a:t>
            </a:r>
            <a:r>
              <a:rPr lang="en-GB" sz="1200" kern="1200" dirty="0" err="1" smtClean="0">
                <a:solidFill>
                  <a:schemeClr val="tx1"/>
                </a:solidFill>
                <a:effectLst/>
                <a:latin typeface="+mn-lt"/>
                <a:ea typeface="+mn-ea"/>
                <a:cs typeface="+mn-cs"/>
              </a:rPr>
              <a:t>analogs</a:t>
            </a:r>
            <a:r>
              <a:rPr lang="en-GB" sz="1200" kern="1200" dirty="0" smtClean="0">
                <a:solidFill>
                  <a:schemeClr val="tx1"/>
                </a:solidFill>
                <a:effectLst/>
                <a:latin typeface="+mn-lt"/>
                <a:ea typeface="+mn-ea"/>
                <a:cs typeface="+mn-cs"/>
              </a:rPr>
              <a:t>, compilation of existing publications... The results of R&amp;D obtained by experts during the preparation of the technical review (during inception phase or before) are used to set out arguments on the review but may need to be completed with additional experiments or calculation during this phase, depending on the data effectively given in the implementer’s reports.</a:t>
            </a:r>
            <a:endParaRPr lang="fr-FR"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The detailed technical review of the Safety Case for each phase of development of the safety case is developed through technical review grids The expert assessments are collected (if necessary, meetings are organised within expert team). Finally, a draft high-level technical review of the documentation is provided and is presented to the implementer (as for example during a “preparatory meeting”) and open the way to a last technical dialog between the technical experts and the implementer.</a:t>
            </a:r>
            <a:endParaRPr lang="fr-FR"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The final review report is written after this meeting, taking into account these eventual agreements of the implementer and reporting the remaining recommendations from experts.</a:t>
            </a:r>
            <a:endParaRPr lang="fr-FR" sz="1200" kern="1200" dirty="0" smtClean="0">
              <a:solidFill>
                <a:schemeClr val="tx1"/>
              </a:solidFill>
              <a:effectLst/>
              <a:latin typeface="+mn-lt"/>
              <a:ea typeface="+mn-ea"/>
              <a:cs typeface="+mn-cs"/>
            </a:endParaRPr>
          </a:p>
          <a:p>
            <a:pPr lvl="0"/>
            <a:r>
              <a:rPr lang="en-GB" sz="1200" kern="1200" dirty="0" smtClean="0">
                <a:solidFill>
                  <a:schemeClr val="tx1"/>
                </a:solidFill>
                <a:effectLst/>
                <a:latin typeface="+mn-lt"/>
                <a:ea typeface="+mn-ea"/>
                <a:cs typeface="+mn-cs"/>
              </a:rPr>
              <a:t> During the </a:t>
            </a:r>
            <a:r>
              <a:rPr lang="en-GB" sz="1200" b="1" kern="1200" dirty="0" smtClean="0">
                <a:solidFill>
                  <a:schemeClr val="tx1"/>
                </a:solidFill>
                <a:effectLst/>
                <a:latin typeface="+mn-lt"/>
                <a:ea typeface="+mn-ea"/>
                <a:cs typeface="+mn-cs"/>
              </a:rPr>
              <a:t>completion phase</a:t>
            </a:r>
            <a:r>
              <a:rPr lang="en-GB" sz="1200" kern="1200" dirty="0" smtClean="0">
                <a:solidFill>
                  <a:schemeClr val="tx1"/>
                </a:solidFill>
                <a:effectLst/>
                <a:latin typeface="+mn-lt"/>
                <a:ea typeface="+mn-ea"/>
                <a:cs typeface="+mn-cs"/>
              </a:rPr>
              <a:t>, the main conclusions of the review are identified and used by the Safety authority, together with conclusions drawn from inspections, from international peer reviews if exist, from the conduct of its own activities where relevant, to inform the decision making process (concluding statements).</a:t>
            </a:r>
            <a:endParaRPr lang="fr-FR"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The regulatory body and expert team proceed to the filing of the element used to define the final assessment. The internal experience feedback from the technical review is used to identify the expected future “knowledge gaps” and define the R&amp;D needed by experts addressed to the review team (skills …) for a next review process.</a:t>
            </a:r>
            <a:endParaRPr lang="fr-FR" sz="1200" kern="1200" dirty="0" smtClean="0">
              <a:solidFill>
                <a:schemeClr val="tx1"/>
              </a:solidFill>
              <a:effectLst/>
              <a:latin typeface="+mn-lt"/>
              <a:ea typeface="+mn-ea"/>
              <a:cs typeface="+mn-cs"/>
            </a:endParaRPr>
          </a:p>
          <a:p>
            <a:endParaRPr lang="fr-BE" dirty="0"/>
          </a:p>
        </p:txBody>
      </p:sp>
      <p:sp>
        <p:nvSpPr>
          <p:cNvPr id="4" name="Slide Number Placeholder 3"/>
          <p:cNvSpPr>
            <a:spLocks noGrp="1"/>
          </p:cNvSpPr>
          <p:nvPr>
            <p:ph type="sldNum" sz="quarter" idx="10"/>
          </p:nvPr>
        </p:nvSpPr>
        <p:spPr/>
        <p:txBody>
          <a:bodyPr/>
          <a:lstStyle/>
          <a:p>
            <a:fld id="{AD5C011C-93DC-4B4E-93E6-C505A8425D76}" type="slidenum">
              <a:rPr lang="fr-FR" smtClean="0"/>
              <a:pPr/>
              <a:t>8</a:t>
            </a:fld>
            <a:endParaRPr lang="fr-F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fr-BE"/>
          </a:p>
        </p:txBody>
      </p:sp>
      <p:sp>
        <p:nvSpPr>
          <p:cNvPr id="4" name="Slide Number Placeholder 3"/>
          <p:cNvSpPr>
            <a:spLocks noGrp="1"/>
          </p:cNvSpPr>
          <p:nvPr>
            <p:ph type="sldNum" sz="quarter" idx="10"/>
          </p:nvPr>
        </p:nvSpPr>
        <p:spPr/>
        <p:txBody>
          <a:bodyPr/>
          <a:lstStyle/>
          <a:p>
            <a:fld id="{AD5C011C-93DC-4B4E-93E6-C505A8425D76}" type="slidenum">
              <a:rPr lang="fr-FR" smtClean="0"/>
              <a:pPr/>
              <a:t>10</a:t>
            </a:fld>
            <a:endParaRPr lang="fr-F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fr-BE" dirty="0"/>
          </a:p>
        </p:txBody>
      </p:sp>
      <p:sp>
        <p:nvSpPr>
          <p:cNvPr id="4" name="Slide Number Placeholder 3"/>
          <p:cNvSpPr>
            <a:spLocks noGrp="1"/>
          </p:cNvSpPr>
          <p:nvPr>
            <p:ph type="sldNum" sz="quarter" idx="10"/>
          </p:nvPr>
        </p:nvSpPr>
        <p:spPr/>
        <p:txBody>
          <a:bodyPr/>
          <a:lstStyle/>
          <a:p>
            <a:fld id="{AD5C011C-93DC-4B4E-93E6-C505A8425D76}" type="slidenum">
              <a:rPr lang="fr-FR" smtClean="0"/>
              <a:pPr/>
              <a:t>11</a:t>
            </a:fld>
            <a:endParaRPr lang="fr-F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4198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pPr eaLnBrk="1" hangingPunct="1">
              <a:spcBef>
                <a:spcPct val="0"/>
              </a:spcBef>
            </a:pPr>
            <a:endParaRPr lang="en-GB" dirty="0">
              <a:latin typeface="Calibri" charset="0"/>
            </a:endParaRPr>
          </a:p>
        </p:txBody>
      </p:sp>
      <p:sp>
        <p:nvSpPr>
          <p:cNvPr id="41987" name="Slide Number Placeholder 3"/>
          <p:cNvSpPr txBox="1">
            <a:spLocks noGrp="1"/>
          </p:cNvSpPr>
          <p:nvPr/>
        </p:nvSpPr>
        <p:spPr bwMode="auto">
          <a:xfrm>
            <a:off x="3883852" y="8684826"/>
            <a:ext cx="2972547" cy="4577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6" tIns="45713" rIns="91426" bIns="45713" anchor="b"/>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r" eaLnBrk="1" hangingPunct="1"/>
            <a:fld id="{CD24A5DB-7CFE-5A43-BB28-833066331DCE}" type="slidenum">
              <a:rPr lang="fr-FR" sz="1200"/>
              <a:pPr algn="r" eaLnBrk="1" hangingPunct="1"/>
              <a:t>12</a:t>
            </a:fld>
            <a:endParaRPr lang="fr-FR" sz="120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Modifiez le style du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Modifiez le style des sous-titres du masque</a:t>
            </a:r>
            <a:endParaRPr lang="fr-FR"/>
          </a:p>
        </p:txBody>
      </p:sp>
      <p:sp>
        <p:nvSpPr>
          <p:cNvPr id="4" name="Espace réservé de la date 3"/>
          <p:cNvSpPr>
            <a:spLocks noGrp="1"/>
          </p:cNvSpPr>
          <p:nvPr>
            <p:ph type="dt" sz="half" idx="10"/>
          </p:nvPr>
        </p:nvSpPr>
        <p:spPr/>
        <p:txBody>
          <a:bodyPr/>
          <a:lstStyle/>
          <a:p>
            <a:fld id="{7649C1C0-45D4-490D-BD03-5CFE78DAE55A}" type="datetimeFigureOut">
              <a:rPr lang="fr-FR" smtClean="0"/>
              <a:t>17/09/2013</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7316D67D-5DED-49AB-9D82-51AAE204037C}" type="slidenum">
              <a:rPr lang="fr-FR" smtClean="0"/>
              <a:t>‹N°›</a:t>
            </a:fld>
            <a:endParaRPr lang="fr-FR"/>
          </a:p>
        </p:txBody>
      </p:sp>
    </p:spTree>
    <p:extLst>
      <p:ext uri="{BB962C8B-B14F-4D97-AF65-F5344CB8AC3E}">
        <p14:creationId xmlns:p14="http://schemas.microsoft.com/office/powerpoint/2010/main" val="33806388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7649C1C0-45D4-490D-BD03-5CFE78DAE55A}" type="datetimeFigureOut">
              <a:rPr lang="fr-FR" smtClean="0"/>
              <a:t>17/09/2013</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7316D67D-5DED-49AB-9D82-51AAE204037C}" type="slidenum">
              <a:rPr lang="fr-FR" smtClean="0"/>
              <a:t>‹N°›</a:t>
            </a:fld>
            <a:endParaRPr lang="fr-FR"/>
          </a:p>
        </p:txBody>
      </p:sp>
    </p:spTree>
    <p:extLst>
      <p:ext uri="{BB962C8B-B14F-4D97-AF65-F5344CB8AC3E}">
        <p14:creationId xmlns:p14="http://schemas.microsoft.com/office/powerpoint/2010/main" val="39993029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Modifiez le style du titre</a:t>
            </a:r>
            <a:endParaRPr lang="fr-F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7649C1C0-45D4-490D-BD03-5CFE78DAE55A}" type="datetimeFigureOut">
              <a:rPr lang="fr-FR" smtClean="0"/>
              <a:t>17/09/2013</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7316D67D-5DED-49AB-9D82-51AAE204037C}" type="slidenum">
              <a:rPr lang="fr-FR" smtClean="0"/>
              <a:t>‹N°›</a:t>
            </a:fld>
            <a:endParaRPr lang="fr-FR"/>
          </a:p>
        </p:txBody>
      </p:sp>
    </p:spTree>
    <p:extLst>
      <p:ext uri="{BB962C8B-B14F-4D97-AF65-F5344CB8AC3E}">
        <p14:creationId xmlns:p14="http://schemas.microsoft.com/office/powerpoint/2010/main" val="5729482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idx="1"/>
          </p:nvPr>
        </p:nvSpPr>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7649C1C0-45D4-490D-BD03-5CFE78DAE55A}" type="datetimeFigureOut">
              <a:rPr lang="fr-FR" smtClean="0"/>
              <a:t>17/09/2013</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7316D67D-5DED-49AB-9D82-51AAE204037C}" type="slidenum">
              <a:rPr lang="fr-FR" smtClean="0"/>
              <a:t>‹N°›</a:t>
            </a:fld>
            <a:endParaRPr lang="fr-FR"/>
          </a:p>
        </p:txBody>
      </p:sp>
    </p:spTree>
    <p:extLst>
      <p:ext uri="{BB962C8B-B14F-4D97-AF65-F5344CB8AC3E}">
        <p14:creationId xmlns:p14="http://schemas.microsoft.com/office/powerpoint/2010/main" val="37017797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Modifiez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Modifiez les styles du texte du masque</a:t>
            </a:r>
          </a:p>
        </p:txBody>
      </p:sp>
      <p:sp>
        <p:nvSpPr>
          <p:cNvPr id="4" name="Espace réservé de la date 3"/>
          <p:cNvSpPr>
            <a:spLocks noGrp="1"/>
          </p:cNvSpPr>
          <p:nvPr>
            <p:ph type="dt" sz="half" idx="10"/>
          </p:nvPr>
        </p:nvSpPr>
        <p:spPr/>
        <p:txBody>
          <a:bodyPr/>
          <a:lstStyle/>
          <a:p>
            <a:fld id="{7649C1C0-45D4-490D-BD03-5CFE78DAE55A}" type="datetimeFigureOut">
              <a:rPr lang="fr-FR" smtClean="0"/>
              <a:t>17/09/2013</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7316D67D-5DED-49AB-9D82-51AAE204037C}" type="slidenum">
              <a:rPr lang="fr-FR" smtClean="0"/>
              <a:t>‹N°›</a:t>
            </a:fld>
            <a:endParaRPr lang="fr-FR"/>
          </a:p>
        </p:txBody>
      </p:sp>
    </p:spTree>
    <p:extLst>
      <p:ext uri="{BB962C8B-B14F-4D97-AF65-F5344CB8AC3E}">
        <p14:creationId xmlns:p14="http://schemas.microsoft.com/office/powerpoint/2010/main" val="237802959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4"/>
          <p:cNvSpPr>
            <a:spLocks noGrp="1"/>
          </p:cNvSpPr>
          <p:nvPr>
            <p:ph type="dt" sz="half" idx="10"/>
          </p:nvPr>
        </p:nvSpPr>
        <p:spPr/>
        <p:txBody>
          <a:bodyPr/>
          <a:lstStyle/>
          <a:p>
            <a:fld id="{7649C1C0-45D4-490D-BD03-5CFE78DAE55A}" type="datetimeFigureOut">
              <a:rPr lang="fr-FR" smtClean="0"/>
              <a:t>17/09/2013</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7316D67D-5DED-49AB-9D82-51AAE204037C}" type="slidenum">
              <a:rPr lang="fr-FR" smtClean="0"/>
              <a:t>‹N°›</a:t>
            </a:fld>
            <a:endParaRPr lang="fr-FR"/>
          </a:p>
        </p:txBody>
      </p:sp>
    </p:spTree>
    <p:extLst>
      <p:ext uri="{BB962C8B-B14F-4D97-AF65-F5344CB8AC3E}">
        <p14:creationId xmlns:p14="http://schemas.microsoft.com/office/powerpoint/2010/main" val="23171432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Modifiez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6"/>
          <p:cNvSpPr>
            <a:spLocks noGrp="1"/>
          </p:cNvSpPr>
          <p:nvPr>
            <p:ph type="dt" sz="half" idx="10"/>
          </p:nvPr>
        </p:nvSpPr>
        <p:spPr/>
        <p:txBody>
          <a:bodyPr/>
          <a:lstStyle/>
          <a:p>
            <a:fld id="{7649C1C0-45D4-490D-BD03-5CFE78DAE55A}" type="datetimeFigureOut">
              <a:rPr lang="fr-FR" smtClean="0"/>
              <a:t>17/09/2013</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7316D67D-5DED-49AB-9D82-51AAE204037C}" type="slidenum">
              <a:rPr lang="fr-FR" smtClean="0"/>
              <a:t>‹N°›</a:t>
            </a:fld>
            <a:endParaRPr lang="fr-FR"/>
          </a:p>
        </p:txBody>
      </p:sp>
    </p:spTree>
    <p:extLst>
      <p:ext uri="{BB962C8B-B14F-4D97-AF65-F5344CB8AC3E}">
        <p14:creationId xmlns:p14="http://schemas.microsoft.com/office/powerpoint/2010/main" val="4357711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e la date 2"/>
          <p:cNvSpPr>
            <a:spLocks noGrp="1"/>
          </p:cNvSpPr>
          <p:nvPr>
            <p:ph type="dt" sz="half" idx="10"/>
          </p:nvPr>
        </p:nvSpPr>
        <p:spPr/>
        <p:txBody>
          <a:bodyPr/>
          <a:lstStyle/>
          <a:p>
            <a:fld id="{7649C1C0-45D4-490D-BD03-5CFE78DAE55A}" type="datetimeFigureOut">
              <a:rPr lang="fr-FR" smtClean="0"/>
              <a:t>17/09/2013</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7316D67D-5DED-49AB-9D82-51AAE204037C}" type="slidenum">
              <a:rPr lang="fr-FR" smtClean="0"/>
              <a:t>‹N°›</a:t>
            </a:fld>
            <a:endParaRPr lang="fr-FR"/>
          </a:p>
        </p:txBody>
      </p:sp>
    </p:spTree>
    <p:extLst>
      <p:ext uri="{BB962C8B-B14F-4D97-AF65-F5344CB8AC3E}">
        <p14:creationId xmlns:p14="http://schemas.microsoft.com/office/powerpoint/2010/main" val="2907017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7649C1C0-45D4-490D-BD03-5CFE78DAE55A}" type="datetimeFigureOut">
              <a:rPr lang="fr-FR" smtClean="0"/>
              <a:t>17/09/2013</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7316D67D-5DED-49AB-9D82-51AAE204037C}" type="slidenum">
              <a:rPr lang="fr-FR" smtClean="0"/>
              <a:t>‹N°›</a:t>
            </a:fld>
            <a:endParaRPr lang="fr-FR"/>
          </a:p>
        </p:txBody>
      </p:sp>
    </p:spTree>
    <p:extLst>
      <p:ext uri="{BB962C8B-B14F-4D97-AF65-F5344CB8AC3E}">
        <p14:creationId xmlns:p14="http://schemas.microsoft.com/office/powerpoint/2010/main" val="38887015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Modifiez le style du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Espace réservé de la date 4"/>
          <p:cNvSpPr>
            <a:spLocks noGrp="1"/>
          </p:cNvSpPr>
          <p:nvPr>
            <p:ph type="dt" sz="half" idx="10"/>
          </p:nvPr>
        </p:nvSpPr>
        <p:spPr/>
        <p:txBody>
          <a:bodyPr/>
          <a:lstStyle/>
          <a:p>
            <a:fld id="{7649C1C0-45D4-490D-BD03-5CFE78DAE55A}" type="datetimeFigureOut">
              <a:rPr lang="fr-FR" smtClean="0"/>
              <a:t>17/09/2013</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7316D67D-5DED-49AB-9D82-51AAE204037C}" type="slidenum">
              <a:rPr lang="fr-FR" smtClean="0"/>
              <a:t>‹N°›</a:t>
            </a:fld>
            <a:endParaRPr lang="fr-FR"/>
          </a:p>
        </p:txBody>
      </p:sp>
    </p:spTree>
    <p:extLst>
      <p:ext uri="{BB962C8B-B14F-4D97-AF65-F5344CB8AC3E}">
        <p14:creationId xmlns:p14="http://schemas.microsoft.com/office/powerpoint/2010/main" val="8680415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Modifiez le style du titre</a:t>
            </a:r>
            <a:endParaRPr lang="fr-F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Espace réservé de la date 4"/>
          <p:cNvSpPr>
            <a:spLocks noGrp="1"/>
          </p:cNvSpPr>
          <p:nvPr>
            <p:ph type="dt" sz="half" idx="10"/>
          </p:nvPr>
        </p:nvSpPr>
        <p:spPr/>
        <p:txBody>
          <a:bodyPr/>
          <a:lstStyle/>
          <a:p>
            <a:fld id="{7649C1C0-45D4-490D-BD03-5CFE78DAE55A}" type="datetimeFigureOut">
              <a:rPr lang="fr-FR" smtClean="0"/>
              <a:t>17/09/2013</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7316D67D-5DED-49AB-9D82-51AAE204037C}" type="slidenum">
              <a:rPr lang="fr-FR" smtClean="0"/>
              <a:t>‹N°›</a:t>
            </a:fld>
            <a:endParaRPr lang="fr-FR"/>
          </a:p>
        </p:txBody>
      </p:sp>
    </p:spTree>
    <p:extLst>
      <p:ext uri="{BB962C8B-B14F-4D97-AF65-F5344CB8AC3E}">
        <p14:creationId xmlns:p14="http://schemas.microsoft.com/office/powerpoint/2010/main" val="140117158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FR" smtClean="0"/>
              <a:t>Modifiez le style du titre</a:t>
            </a:r>
            <a:endParaRPr lang="fr-FR"/>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649C1C0-45D4-490D-BD03-5CFE78DAE55A}" type="datetimeFigureOut">
              <a:rPr lang="fr-FR" smtClean="0"/>
              <a:t>17/09/2013</a:t>
            </a:fld>
            <a:endParaRPr lang="fr-FR"/>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316D67D-5DED-49AB-9D82-51AAE204037C}" type="slidenum">
              <a:rPr lang="fr-FR" smtClean="0"/>
              <a:t>‹N°›</a:t>
            </a:fld>
            <a:endParaRPr lang="fr-FR"/>
          </a:p>
        </p:txBody>
      </p:sp>
      <p:pic>
        <p:nvPicPr>
          <p:cNvPr id="7" name="Picture 10" descr="fp7"/>
          <p:cNvPicPr>
            <a:picLocks noChangeAspect="1" noChangeArrowheads="1"/>
          </p:cNvPicPr>
          <p:nvPr userDrawn="1"/>
        </p:nvPicPr>
        <p:blipFill>
          <a:blip r:embed="rId13" cstate="print">
            <a:extLst>
              <a:ext uri="{28A0092B-C50C-407E-A947-70E740481C1C}">
                <a14:useLocalDpi xmlns:a14="http://schemas.microsoft.com/office/drawing/2010/main" val="0"/>
              </a:ext>
            </a:extLst>
          </a:blip>
          <a:srcRect/>
          <a:stretch>
            <a:fillRect/>
          </a:stretch>
        </p:blipFill>
        <p:spPr bwMode="auto">
          <a:xfrm>
            <a:off x="323850" y="260350"/>
            <a:ext cx="1008063"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12"/>
          <p:cNvPicPr>
            <a:picLocks noChangeAspect="1" noChangeArrowheads="1"/>
          </p:cNvPicPr>
          <p:nvPr userDrawn="1"/>
        </p:nvPicPr>
        <p:blipFill>
          <a:blip r:embed="rId14">
            <a:extLst>
              <a:ext uri="{28A0092B-C50C-407E-A947-70E740481C1C}">
                <a14:useLocalDpi xmlns:a14="http://schemas.microsoft.com/office/drawing/2010/main" val="0"/>
              </a:ext>
            </a:extLst>
          </a:blip>
          <a:srcRect l="6841" r="13680" b="11816"/>
          <a:stretch>
            <a:fillRect/>
          </a:stretch>
        </p:blipFill>
        <p:spPr bwMode="auto">
          <a:xfrm>
            <a:off x="6443663" y="188913"/>
            <a:ext cx="2514600" cy="800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4554660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slide" Target="slide6.xml"/><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slide" Target="slide12.xml"/><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p:txBody>
          <a:bodyPr/>
          <a:lstStyle/>
          <a:p>
            <a:r>
              <a:rPr lang="fr-FR" dirty="0" err="1" smtClean="0"/>
              <a:t>Roundtable</a:t>
            </a:r>
            <a:r>
              <a:rPr lang="fr-FR" dirty="0" smtClean="0"/>
              <a:t> III</a:t>
            </a:r>
            <a:endParaRPr lang="fr-FR" dirty="0"/>
          </a:p>
        </p:txBody>
      </p:sp>
      <p:sp>
        <p:nvSpPr>
          <p:cNvPr id="3" name="Sous-titre 2"/>
          <p:cNvSpPr>
            <a:spLocks noGrp="1"/>
          </p:cNvSpPr>
          <p:nvPr>
            <p:ph type="subTitle" idx="1"/>
          </p:nvPr>
        </p:nvSpPr>
        <p:spPr/>
        <p:txBody>
          <a:bodyPr>
            <a:normAutofit fontScale="92500" lnSpcReduction="10000"/>
          </a:bodyPr>
          <a:lstStyle/>
          <a:p>
            <a:r>
              <a:rPr lang="en-GB" b="1" dirty="0" smtClean="0"/>
              <a:t>The </a:t>
            </a:r>
            <a:r>
              <a:rPr lang="en-GB" b="1" dirty="0"/>
              <a:t>safety </a:t>
            </a:r>
            <a:r>
              <a:rPr lang="en-GB" b="1" dirty="0" smtClean="0"/>
              <a:t>case review, possible interactions with the civil society</a:t>
            </a:r>
            <a:endParaRPr lang="en-GB" dirty="0" smtClean="0"/>
          </a:p>
          <a:p>
            <a:endParaRPr lang="en-GB" dirty="0" smtClean="0"/>
          </a:p>
          <a:p>
            <a:r>
              <a:rPr lang="en-GB" sz="2200" dirty="0" smtClean="0">
                <a:solidFill>
                  <a:srgbClr val="002060"/>
                </a:solidFill>
              </a:rPr>
              <a:t>Muriel </a:t>
            </a:r>
            <a:r>
              <a:rPr lang="en-GB" sz="2200" dirty="0" err="1" smtClean="0">
                <a:solidFill>
                  <a:srgbClr val="002060"/>
                </a:solidFill>
              </a:rPr>
              <a:t>Rocher</a:t>
            </a:r>
            <a:r>
              <a:rPr lang="en-GB" sz="2200" dirty="0" smtClean="0">
                <a:solidFill>
                  <a:srgbClr val="002060"/>
                </a:solidFill>
              </a:rPr>
              <a:t>, WP4 leader	  </a:t>
            </a:r>
            <a:endParaRPr lang="fr-FR" sz="2200" dirty="0">
              <a:solidFill>
                <a:srgbClr val="002060"/>
              </a:solidFill>
            </a:endParaRPr>
          </a:p>
        </p:txBody>
      </p:sp>
      <p:pic>
        <p:nvPicPr>
          <p:cNvPr id="102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630490" y="5301208"/>
            <a:ext cx="597694" cy="3600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013173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7" name="Text Box 5"/>
          <p:cNvSpPr txBox="1">
            <a:spLocks noChangeArrowheads="1"/>
          </p:cNvSpPr>
          <p:nvPr/>
        </p:nvSpPr>
        <p:spPr bwMode="auto">
          <a:xfrm>
            <a:off x="539552" y="1412776"/>
            <a:ext cx="7992888" cy="48628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Aft>
                <a:spcPts val="1200"/>
              </a:spcAft>
            </a:pPr>
            <a:r>
              <a:rPr lang="en-GB" dirty="0" smtClean="0"/>
              <a:t>Several examples given yesterday… </a:t>
            </a:r>
            <a:r>
              <a:rPr lang="en-GB" dirty="0" err="1" smtClean="0"/>
              <a:t>Asse</a:t>
            </a:r>
            <a:r>
              <a:rPr lang="en-GB" dirty="0" smtClean="0"/>
              <a:t>, GEP and </a:t>
            </a:r>
            <a:r>
              <a:rPr lang="en-GB" dirty="0" err="1" smtClean="0"/>
              <a:t>Argona</a:t>
            </a:r>
            <a:r>
              <a:rPr lang="en-GB" dirty="0" smtClean="0"/>
              <a:t> + MKG</a:t>
            </a:r>
          </a:p>
          <a:p>
            <a:pPr>
              <a:spcAft>
                <a:spcPts val="300"/>
              </a:spcAft>
            </a:pPr>
            <a:r>
              <a:rPr lang="en-GB" b="1" dirty="0" smtClean="0">
                <a:solidFill>
                  <a:schemeClr val="accent3">
                    <a:lumMod val="75000"/>
                  </a:schemeClr>
                </a:solidFill>
              </a:rPr>
              <a:t>Switzerland</a:t>
            </a:r>
            <a:r>
              <a:rPr lang="en-GB" dirty="0" smtClean="0"/>
              <a:t> and </a:t>
            </a:r>
            <a:r>
              <a:rPr lang="en-GB" b="1" dirty="0" smtClean="0">
                <a:solidFill>
                  <a:schemeClr val="accent6">
                    <a:lumMod val="50000"/>
                  </a:schemeClr>
                </a:solidFill>
              </a:rPr>
              <a:t>Canada</a:t>
            </a:r>
            <a:r>
              <a:rPr lang="en-GB" dirty="0" smtClean="0"/>
              <a:t>: 2 examples, given by 2 SITEX participating org. (ENSI, CNSC = Safety Authorities including experts), of interaction with CS </a:t>
            </a:r>
            <a:r>
              <a:rPr lang="en-GB" b="1" dirty="0"/>
              <a:t>integrated in </a:t>
            </a:r>
            <a:r>
              <a:rPr lang="en-GB" b="1" dirty="0" smtClean="0"/>
              <a:t>the context of the review process</a:t>
            </a:r>
            <a:r>
              <a:rPr lang="en-GB" dirty="0" smtClean="0"/>
              <a:t>:</a:t>
            </a:r>
          </a:p>
          <a:p>
            <a:pPr marL="722313" indent="-360363">
              <a:spcAft>
                <a:spcPts val="300"/>
              </a:spcAft>
              <a:buFontTx/>
              <a:buChar char="-"/>
            </a:pPr>
            <a:r>
              <a:rPr lang="en-GB" dirty="0" smtClean="0"/>
              <a:t>public hearings before the final </a:t>
            </a:r>
            <a:r>
              <a:rPr lang="en-GB" dirty="0"/>
              <a:t>decision/regulatory </a:t>
            </a:r>
            <a:r>
              <a:rPr lang="en-GB" dirty="0" smtClean="0"/>
              <a:t>body (Technical </a:t>
            </a:r>
            <a:r>
              <a:rPr lang="en-GB" dirty="0"/>
              <a:t>Forum on Safety in </a:t>
            </a:r>
            <a:r>
              <a:rPr lang="en-GB" b="1" dirty="0" smtClean="0">
                <a:solidFill>
                  <a:schemeClr val="accent3">
                    <a:lumMod val="75000"/>
                  </a:schemeClr>
                </a:solidFill>
              </a:rPr>
              <a:t>Switzerland</a:t>
            </a:r>
            <a:r>
              <a:rPr lang="en-GB" dirty="0" smtClean="0"/>
              <a:t>, </a:t>
            </a:r>
            <a:r>
              <a:rPr lang="en-GB" dirty="0"/>
              <a:t>Commission Tribunal in </a:t>
            </a:r>
            <a:r>
              <a:rPr lang="en-GB" b="1" dirty="0">
                <a:solidFill>
                  <a:schemeClr val="accent6">
                    <a:lumMod val="50000"/>
                  </a:schemeClr>
                </a:solidFill>
              </a:rPr>
              <a:t>Canada</a:t>
            </a:r>
            <a:r>
              <a:rPr lang="en-GB" dirty="0" smtClean="0"/>
              <a:t>) </a:t>
            </a:r>
          </a:p>
          <a:p>
            <a:pPr marL="722313" indent="-360363">
              <a:spcAft>
                <a:spcPts val="1200"/>
              </a:spcAft>
              <a:buFontTx/>
              <a:buChar char="-"/>
            </a:pPr>
            <a:r>
              <a:rPr lang="en-GB" dirty="0"/>
              <a:t>Several months of hearing </a:t>
            </a:r>
            <a:r>
              <a:rPr lang="en-GB" dirty="0" smtClean="0"/>
              <a:t>process, 2-3 </a:t>
            </a:r>
            <a:r>
              <a:rPr lang="en-GB" dirty="0"/>
              <a:t>days of spaced </a:t>
            </a:r>
            <a:r>
              <a:rPr lang="en-GB" dirty="0" smtClean="0"/>
              <a:t>out meetings</a:t>
            </a:r>
          </a:p>
          <a:p>
            <a:pPr>
              <a:spcAft>
                <a:spcPts val="1200"/>
              </a:spcAft>
            </a:pPr>
            <a:r>
              <a:rPr lang="en-GB" dirty="0" smtClean="0"/>
              <a:t>Differences:</a:t>
            </a:r>
          </a:p>
          <a:p>
            <a:pPr marL="704850" indent="-342900">
              <a:spcAft>
                <a:spcPts val="300"/>
              </a:spcAft>
              <a:buFontTx/>
              <a:buChar char="-"/>
            </a:pPr>
            <a:r>
              <a:rPr lang="en-GB" b="1" dirty="0" smtClean="0">
                <a:solidFill>
                  <a:schemeClr val="accent6">
                    <a:lumMod val="50000"/>
                  </a:schemeClr>
                </a:solidFill>
              </a:rPr>
              <a:t>Canada</a:t>
            </a:r>
            <a:r>
              <a:rPr lang="en-GB" dirty="0" smtClean="0"/>
              <a:t>: </a:t>
            </a:r>
            <a:r>
              <a:rPr lang="en-GB" dirty="0"/>
              <a:t>most major licensing </a:t>
            </a:r>
            <a:r>
              <a:rPr lang="en-GB" dirty="0" smtClean="0"/>
              <a:t>decisions;                                           </a:t>
            </a:r>
            <a:r>
              <a:rPr lang="en-GB" b="1" dirty="0" smtClean="0">
                <a:solidFill>
                  <a:schemeClr val="accent3">
                    <a:lumMod val="75000"/>
                  </a:schemeClr>
                </a:solidFill>
              </a:rPr>
              <a:t>Switzerland</a:t>
            </a:r>
            <a:r>
              <a:rPr lang="en-GB" dirty="0" smtClean="0"/>
              <a:t>: important steps (3 in the site </a:t>
            </a:r>
            <a:r>
              <a:rPr lang="en-GB" dirty="0"/>
              <a:t>selection </a:t>
            </a:r>
            <a:r>
              <a:rPr lang="en-GB" dirty="0" smtClean="0"/>
              <a:t>process...)</a:t>
            </a:r>
          </a:p>
          <a:p>
            <a:pPr marL="704850" indent="-342900">
              <a:spcAft>
                <a:spcPts val="300"/>
              </a:spcAft>
              <a:buFontTx/>
              <a:buChar char="-"/>
            </a:pPr>
            <a:r>
              <a:rPr lang="en-GB" b="1" dirty="0">
                <a:solidFill>
                  <a:schemeClr val="accent6">
                    <a:lumMod val="50000"/>
                  </a:schemeClr>
                </a:solidFill>
              </a:rPr>
              <a:t>Canada</a:t>
            </a:r>
            <a:r>
              <a:rPr lang="en-GB" dirty="0"/>
              <a:t>: </a:t>
            </a:r>
            <a:r>
              <a:rPr lang="en-GB" dirty="0" smtClean="0"/>
              <a:t>review of the </a:t>
            </a:r>
            <a:r>
              <a:rPr lang="en-GB" dirty="0"/>
              <a:t>licence </a:t>
            </a:r>
            <a:r>
              <a:rPr lang="en-GB" dirty="0" smtClean="0"/>
              <a:t>applicant by stakeholders;              </a:t>
            </a:r>
            <a:r>
              <a:rPr lang="en-GB" b="1" dirty="0" smtClean="0">
                <a:solidFill>
                  <a:schemeClr val="accent3">
                    <a:lumMod val="75000"/>
                  </a:schemeClr>
                </a:solidFill>
              </a:rPr>
              <a:t>Switzerland</a:t>
            </a:r>
            <a:r>
              <a:rPr lang="en-GB" dirty="0"/>
              <a:t>: not part of the </a:t>
            </a:r>
            <a:r>
              <a:rPr lang="en-GB" dirty="0" smtClean="0"/>
              <a:t>review, more </a:t>
            </a:r>
            <a:r>
              <a:rPr lang="en-GB" dirty="0"/>
              <a:t>an information and exchange </a:t>
            </a:r>
            <a:r>
              <a:rPr lang="en-GB" dirty="0" smtClean="0"/>
              <a:t>platform </a:t>
            </a:r>
          </a:p>
          <a:p>
            <a:pPr marL="704850" indent="-342900">
              <a:spcAft>
                <a:spcPts val="300"/>
              </a:spcAft>
              <a:buFontTx/>
              <a:buChar char="-"/>
            </a:pPr>
            <a:r>
              <a:rPr lang="en-GB" b="1" dirty="0">
                <a:solidFill>
                  <a:schemeClr val="accent6">
                    <a:lumMod val="50000"/>
                  </a:schemeClr>
                </a:solidFill>
              </a:rPr>
              <a:t>Canada</a:t>
            </a:r>
            <a:r>
              <a:rPr lang="en-GB" dirty="0"/>
              <a:t>: </a:t>
            </a:r>
            <a:r>
              <a:rPr lang="en-GB" dirty="0" smtClean="0"/>
              <a:t>anyone in the public (+ participant funding by regulator);  </a:t>
            </a:r>
            <a:r>
              <a:rPr lang="en-GB" b="1" dirty="0" smtClean="0">
                <a:solidFill>
                  <a:schemeClr val="accent3">
                    <a:lumMod val="75000"/>
                  </a:schemeClr>
                </a:solidFill>
              </a:rPr>
              <a:t>Switzerland</a:t>
            </a:r>
            <a:r>
              <a:rPr lang="en-GB" dirty="0" smtClean="0"/>
              <a:t>: stakeholders can </a:t>
            </a:r>
            <a:r>
              <a:rPr lang="en-GB" dirty="0"/>
              <a:t>submit their </a:t>
            </a:r>
            <a:r>
              <a:rPr lang="en-GB" dirty="0" smtClean="0"/>
              <a:t>opinion, opened </a:t>
            </a:r>
            <a:r>
              <a:rPr lang="en-GB" dirty="0"/>
              <a:t>to the </a:t>
            </a:r>
            <a:r>
              <a:rPr lang="en-GB" dirty="0" smtClean="0"/>
              <a:t>public</a:t>
            </a:r>
          </a:p>
        </p:txBody>
      </p:sp>
      <p:sp>
        <p:nvSpPr>
          <p:cNvPr id="7" name="Espace réservé du numéro de diapositive 5"/>
          <p:cNvSpPr>
            <a:spLocks noGrp="1"/>
          </p:cNvSpPr>
          <p:nvPr>
            <p:ph type="sldNum" sz="quarter" idx="12"/>
          </p:nvPr>
        </p:nvSpPr>
        <p:spPr>
          <a:xfrm>
            <a:off x="7164288" y="6381328"/>
            <a:ext cx="765448" cy="365125"/>
          </a:xfrm>
        </p:spPr>
        <p:txBody>
          <a:bodyPr/>
          <a:lstStyle/>
          <a:p>
            <a:r>
              <a:rPr lang="fr-FR" dirty="0" smtClean="0"/>
              <a:t>10/11</a:t>
            </a:r>
            <a:endParaRPr lang="fr-FR" dirty="0"/>
          </a:p>
        </p:txBody>
      </p:sp>
      <p:sp>
        <p:nvSpPr>
          <p:cNvPr id="8" name="Espace réservé du pied de page 4"/>
          <p:cNvSpPr>
            <a:spLocks noGrp="1"/>
          </p:cNvSpPr>
          <p:nvPr>
            <p:ph type="ftr" sz="quarter" idx="11"/>
          </p:nvPr>
        </p:nvSpPr>
        <p:spPr>
          <a:xfrm>
            <a:off x="2555776" y="6381328"/>
            <a:ext cx="4464496" cy="365125"/>
          </a:xfrm>
        </p:spPr>
        <p:txBody>
          <a:bodyPr/>
          <a:lstStyle/>
          <a:p>
            <a:r>
              <a:rPr lang="fr-FR" dirty="0" smtClean="0"/>
              <a:t>SITEX workshop </a:t>
            </a:r>
            <a:r>
              <a:rPr lang="fr-FR" dirty="0" err="1" smtClean="0"/>
              <a:t>with</a:t>
            </a:r>
            <a:r>
              <a:rPr lang="fr-FR" dirty="0" smtClean="0"/>
              <a:t> civil society – 16-17/09/2013</a:t>
            </a:r>
          </a:p>
        </p:txBody>
      </p:sp>
      <p:sp>
        <p:nvSpPr>
          <p:cNvPr id="9" name="Titre 1"/>
          <p:cNvSpPr>
            <a:spLocks noGrp="1"/>
          </p:cNvSpPr>
          <p:nvPr>
            <p:ph type="title"/>
          </p:nvPr>
        </p:nvSpPr>
        <p:spPr>
          <a:xfrm>
            <a:off x="1331640" y="346646"/>
            <a:ext cx="5328592" cy="778098"/>
          </a:xfrm>
        </p:spPr>
        <p:txBody>
          <a:bodyPr>
            <a:normAutofit fontScale="90000"/>
          </a:bodyPr>
          <a:lstStyle/>
          <a:p>
            <a:pPr>
              <a:tabLst>
                <a:tab pos="6011863" algn="l"/>
              </a:tabLst>
            </a:pPr>
            <a:r>
              <a:rPr lang="fr-FR" sz="3200" b="1" dirty="0" err="1"/>
              <a:t>Examples</a:t>
            </a:r>
            <a:r>
              <a:rPr lang="fr-FR" sz="3200" b="1" dirty="0"/>
              <a:t> of experts’ interaction </a:t>
            </a:r>
            <a:r>
              <a:rPr lang="fr-FR" sz="3200" b="1" dirty="0" err="1"/>
              <a:t>with</a:t>
            </a:r>
            <a:r>
              <a:rPr lang="fr-FR" sz="3200" b="1" dirty="0"/>
              <a:t> civil society?</a:t>
            </a:r>
            <a:endParaRPr lang="en-GB" sz="3200" b="1" dirty="0"/>
          </a:p>
        </p:txBody>
      </p:sp>
    </p:spTree>
    <p:extLst>
      <p:ext uri="{BB962C8B-B14F-4D97-AF65-F5344CB8AC3E}">
        <p14:creationId xmlns:p14="http://schemas.microsoft.com/office/powerpoint/2010/main" val="269047571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7" name="Text Box 5"/>
          <p:cNvSpPr txBox="1">
            <a:spLocks noChangeArrowheads="1"/>
          </p:cNvSpPr>
          <p:nvPr/>
        </p:nvSpPr>
        <p:spPr bwMode="auto">
          <a:xfrm>
            <a:off x="293931" y="1184152"/>
            <a:ext cx="8725036" cy="53501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lvl="0">
              <a:lnSpc>
                <a:spcPts val="1100"/>
              </a:lnSpc>
              <a:spcBef>
                <a:spcPts val="600"/>
              </a:spcBef>
              <a:spcAft>
                <a:spcPts val="300"/>
              </a:spcAft>
            </a:pPr>
            <a:r>
              <a:rPr lang="en-GB" sz="1400" b="1" dirty="0" smtClean="0"/>
              <a:t>What </a:t>
            </a:r>
            <a:r>
              <a:rPr lang="en-GB" sz="1400" b="1" dirty="0"/>
              <a:t>is the aim?</a:t>
            </a:r>
            <a:endParaRPr lang="en-GB" sz="1200" dirty="0" smtClean="0"/>
          </a:p>
          <a:p>
            <a:pPr marL="171450" lvl="0" indent="-171450">
              <a:lnSpc>
                <a:spcPts val="1100"/>
              </a:lnSpc>
              <a:spcAft>
                <a:spcPts val="300"/>
              </a:spcAft>
              <a:buFontTx/>
              <a:buChar char="-"/>
            </a:pPr>
            <a:r>
              <a:rPr lang="en-GB" sz="1200" dirty="0" smtClean="0"/>
              <a:t>1</a:t>
            </a:r>
            <a:r>
              <a:rPr lang="en-GB" sz="1200" baseline="30000" dirty="0" smtClean="0"/>
              <a:t>st</a:t>
            </a:r>
            <a:r>
              <a:rPr lang="en-GB" sz="1200" dirty="0" smtClean="0"/>
              <a:t> level: to inform, to explain and argue the experts’ position</a:t>
            </a:r>
          </a:p>
          <a:p>
            <a:pPr marL="171450" lvl="0" indent="-171450">
              <a:lnSpc>
                <a:spcPts val="1100"/>
              </a:lnSpc>
              <a:spcAft>
                <a:spcPts val="300"/>
              </a:spcAft>
              <a:buFontTx/>
              <a:buChar char="-"/>
            </a:pPr>
            <a:r>
              <a:rPr lang="en-GB" sz="1200" dirty="0" smtClean="0"/>
              <a:t>2</a:t>
            </a:r>
            <a:r>
              <a:rPr lang="en-GB" sz="1200" baseline="30000" dirty="0" smtClean="0"/>
              <a:t>nd</a:t>
            </a:r>
            <a:r>
              <a:rPr lang="en-GB" sz="1200" dirty="0" smtClean="0"/>
              <a:t> level: to answer to the questions of the CS</a:t>
            </a:r>
          </a:p>
          <a:p>
            <a:pPr marL="171450" indent="-171450">
              <a:lnSpc>
                <a:spcPts val="1100"/>
              </a:lnSpc>
              <a:spcAft>
                <a:spcPts val="300"/>
              </a:spcAft>
              <a:buFontTx/>
              <a:buChar char="-"/>
            </a:pPr>
            <a:r>
              <a:rPr lang="en-GB" sz="1200" dirty="0" smtClean="0"/>
              <a:t>3</a:t>
            </a:r>
            <a:r>
              <a:rPr lang="en-GB" sz="1200" baseline="30000" dirty="0" smtClean="0"/>
              <a:t>rd</a:t>
            </a:r>
            <a:r>
              <a:rPr lang="en-GB" sz="1200" dirty="0" smtClean="0"/>
              <a:t> level: </a:t>
            </a:r>
            <a:r>
              <a:rPr lang="en-GB" sz="1200" dirty="0"/>
              <a:t>to contribute to the development of the skills and knowledge necessary to the engagement of the </a:t>
            </a:r>
            <a:r>
              <a:rPr lang="en-GB" sz="1200" dirty="0" smtClean="0"/>
              <a:t>CS</a:t>
            </a:r>
          </a:p>
          <a:p>
            <a:pPr marL="171450" lvl="0" indent="-171450">
              <a:lnSpc>
                <a:spcPts val="1100"/>
              </a:lnSpc>
              <a:spcAft>
                <a:spcPts val="300"/>
              </a:spcAft>
              <a:buFontTx/>
              <a:buChar char="-"/>
            </a:pPr>
            <a:r>
              <a:rPr lang="en-GB" sz="1200" spc="-10" dirty="0" smtClean="0"/>
              <a:t>4</a:t>
            </a:r>
            <a:r>
              <a:rPr lang="en-GB" sz="1200" spc="-10" baseline="30000" dirty="0" smtClean="0"/>
              <a:t>th</a:t>
            </a:r>
            <a:r>
              <a:rPr lang="en-GB" sz="1200" spc="-10" dirty="0" smtClean="0"/>
              <a:t> level: to actively interact through consultation by experts of CS, or solicitation by CS </a:t>
            </a:r>
            <a:r>
              <a:rPr lang="en-GB" sz="1200" spc="-10" dirty="0"/>
              <a:t>of </a:t>
            </a:r>
            <a:r>
              <a:rPr lang="en-GB" sz="1200" spc="-10" dirty="0" smtClean="0"/>
              <a:t>expertise on a specific topic</a:t>
            </a:r>
          </a:p>
          <a:p>
            <a:pPr lvl="0">
              <a:lnSpc>
                <a:spcPts val="1300"/>
              </a:lnSpc>
              <a:spcBef>
                <a:spcPts val="600"/>
              </a:spcBef>
              <a:spcAft>
                <a:spcPts val="300"/>
              </a:spcAft>
            </a:pPr>
            <a:r>
              <a:rPr lang="en-GB" sz="1400" b="1" dirty="0" smtClean="0"/>
              <a:t>Who in the CS? </a:t>
            </a:r>
            <a:endParaRPr lang="en-GB" sz="1400" dirty="0" smtClean="0"/>
          </a:p>
          <a:p>
            <a:pPr marL="180975" lvl="0" indent="-180975">
              <a:lnSpc>
                <a:spcPts val="1200"/>
              </a:lnSpc>
              <a:spcAft>
                <a:spcPts val="300"/>
              </a:spcAft>
              <a:tabLst>
                <a:tab pos="266700" algn="l"/>
              </a:tabLst>
            </a:pPr>
            <a:r>
              <a:rPr lang="en-GB" sz="1200" dirty="0" smtClean="0"/>
              <a:t>-	anyone in the public: only 1</a:t>
            </a:r>
            <a:r>
              <a:rPr lang="en-GB" sz="1200" baseline="30000" dirty="0" smtClean="0"/>
              <a:t>st</a:t>
            </a:r>
            <a:r>
              <a:rPr lang="en-GB" sz="1200" dirty="0" smtClean="0"/>
              <a:t> &amp; 2</a:t>
            </a:r>
            <a:r>
              <a:rPr lang="en-GB" sz="1200" baseline="30000" dirty="0" smtClean="0"/>
              <a:t>nd</a:t>
            </a:r>
            <a:r>
              <a:rPr lang="en-GB" sz="1200" dirty="0" smtClean="0"/>
              <a:t> levels?</a:t>
            </a:r>
          </a:p>
          <a:p>
            <a:pPr marL="180975" indent="-180975">
              <a:lnSpc>
                <a:spcPts val="1200"/>
              </a:lnSpc>
              <a:spcAft>
                <a:spcPts val="300"/>
              </a:spcAft>
            </a:pPr>
            <a:r>
              <a:rPr lang="en-GB" sz="1200" dirty="0" smtClean="0"/>
              <a:t>-	Stakeholders (not WMO, …): elected members of communes, siting regions, cantons, public entities in neighbouring countries</a:t>
            </a:r>
          </a:p>
          <a:p>
            <a:pPr marL="171450" indent="-171450">
              <a:lnSpc>
                <a:spcPts val="1200"/>
              </a:lnSpc>
              <a:spcAft>
                <a:spcPts val="300"/>
              </a:spcAft>
              <a:buFontTx/>
              <a:buChar char="-"/>
            </a:pPr>
            <a:r>
              <a:rPr lang="en-GB" sz="1200" dirty="0" smtClean="0"/>
              <a:t>organisations (NGOs, associations, trade unions</a:t>
            </a:r>
            <a:r>
              <a:rPr lang="en-GB" sz="1200" dirty="0"/>
              <a:t>, </a:t>
            </a:r>
            <a:r>
              <a:rPr lang="fr-FR" sz="1200" dirty="0"/>
              <a:t>cultural  or </a:t>
            </a:r>
            <a:r>
              <a:rPr lang="en-GB" sz="1200" dirty="0"/>
              <a:t>religious </a:t>
            </a:r>
            <a:r>
              <a:rPr lang="en-GB" sz="1200" dirty="0" smtClean="0"/>
              <a:t>communities, ...), scientific community...</a:t>
            </a:r>
          </a:p>
          <a:p>
            <a:pPr lvl="0">
              <a:lnSpc>
                <a:spcPts val="1300"/>
              </a:lnSpc>
              <a:spcBef>
                <a:spcPts val="600"/>
              </a:spcBef>
              <a:spcAft>
                <a:spcPts val="300"/>
              </a:spcAft>
            </a:pPr>
            <a:r>
              <a:rPr lang="en-GB" sz="1400" b="1" dirty="0" smtClean="0"/>
              <a:t>When interactions are organized? </a:t>
            </a:r>
          </a:p>
          <a:p>
            <a:pPr marL="171450" lvl="0" indent="-171450">
              <a:lnSpc>
                <a:spcPts val="1200"/>
              </a:lnSpc>
              <a:spcAft>
                <a:spcPts val="300"/>
              </a:spcAft>
              <a:buFontTx/>
              <a:buChar char="-"/>
            </a:pPr>
            <a:r>
              <a:rPr lang="en-GB" sz="1200" dirty="0" smtClean="0"/>
              <a:t>regular meetings (monthly,...)</a:t>
            </a:r>
          </a:p>
          <a:p>
            <a:pPr marL="171450" indent="-171450">
              <a:lnSpc>
                <a:spcPts val="1200"/>
              </a:lnSpc>
              <a:spcAft>
                <a:spcPts val="300"/>
              </a:spcAft>
              <a:buFontTx/>
              <a:buChar char="-"/>
            </a:pPr>
            <a:r>
              <a:rPr lang="en-GB" sz="1200" dirty="0" smtClean="0"/>
              <a:t>associated to a decision </a:t>
            </a:r>
          </a:p>
          <a:p>
            <a:pPr marL="449263" lvl="1" indent="-87313">
              <a:lnSpc>
                <a:spcPts val="1100"/>
              </a:lnSpc>
              <a:spcAft>
                <a:spcPts val="300"/>
              </a:spcAft>
              <a:buFont typeface="Arial" pitchFamily="34" charset="0"/>
              <a:buChar char="•"/>
            </a:pPr>
            <a:r>
              <a:rPr lang="en-GB" sz="1200" dirty="0" smtClean="0"/>
              <a:t>only upon regulatory review leading to decisions by government </a:t>
            </a:r>
          </a:p>
          <a:p>
            <a:pPr marL="449263" lvl="1" indent="-87313">
              <a:lnSpc>
                <a:spcPts val="1100"/>
              </a:lnSpc>
              <a:spcAft>
                <a:spcPts val="300"/>
              </a:spcAft>
              <a:buFont typeface="Arial" pitchFamily="34" charset="0"/>
              <a:buChar char="•"/>
            </a:pPr>
            <a:r>
              <a:rPr lang="en-GB" sz="1200" dirty="0" smtClean="0"/>
              <a:t>upon important regulatory review</a:t>
            </a:r>
            <a:r>
              <a:rPr lang="en-GB" sz="1200" dirty="0"/>
              <a:t> </a:t>
            </a:r>
            <a:r>
              <a:rPr lang="en-GB" sz="1200" dirty="0" smtClean="0"/>
              <a:t>(important decision  steps of </a:t>
            </a:r>
            <a:r>
              <a:rPr lang="en-GB" sz="1200" dirty="0"/>
              <a:t>the safety authority</a:t>
            </a:r>
            <a:r>
              <a:rPr lang="en-GB" sz="1200" dirty="0" smtClean="0"/>
              <a:t>), for example each phase of development of  disposal (conceptualization, siting, design, construction, operation, closure) </a:t>
            </a:r>
          </a:p>
          <a:p>
            <a:pPr marL="449263" lvl="1" indent="-87313">
              <a:lnSpc>
                <a:spcPts val="1100"/>
              </a:lnSpc>
              <a:spcAft>
                <a:spcPts val="300"/>
              </a:spcAft>
              <a:buFont typeface="Arial" pitchFamily="34" charset="0"/>
              <a:buChar char="•"/>
            </a:pPr>
            <a:r>
              <a:rPr lang="en-GB" sz="1200" dirty="0"/>
              <a:t>f</a:t>
            </a:r>
            <a:r>
              <a:rPr lang="en-GB" sz="1200" dirty="0" smtClean="0"/>
              <a:t>or each review (any decision </a:t>
            </a:r>
            <a:r>
              <a:rPr lang="en-GB" sz="1200" dirty="0"/>
              <a:t>of the safety </a:t>
            </a:r>
            <a:r>
              <a:rPr lang="en-GB" sz="1200" dirty="0" smtClean="0"/>
              <a:t>authority)</a:t>
            </a:r>
          </a:p>
          <a:p>
            <a:pPr marL="171450" indent="-171450">
              <a:lnSpc>
                <a:spcPts val="1200"/>
              </a:lnSpc>
              <a:spcAft>
                <a:spcPts val="300"/>
              </a:spcAft>
              <a:buFontTx/>
              <a:buChar char="-"/>
            </a:pPr>
            <a:r>
              <a:rPr lang="en-GB" sz="1200" dirty="0" smtClean="0"/>
              <a:t>timing with the technical review steps: </a:t>
            </a:r>
          </a:p>
          <a:p>
            <a:pPr marL="449263" lvl="1" indent="-87313">
              <a:lnSpc>
                <a:spcPts val="1100"/>
              </a:lnSpc>
              <a:spcAft>
                <a:spcPts val="300"/>
              </a:spcAft>
              <a:buFont typeface="Arial" pitchFamily="34" charset="0"/>
              <a:buChar char="•"/>
            </a:pPr>
            <a:r>
              <a:rPr lang="en-GB" sz="1200" dirty="0" smtClean="0"/>
              <a:t>after the experts’ main technical review just before the final decision of the safety authority (completion phase)</a:t>
            </a:r>
          </a:p>
          <a:p>
            <a:pPr marL="449263" lvl="1" indent="-87313">
              <a:lnSpc>
                <a:spcPts val="1100"/>
              </a:lnSpc>
              <a:spcAft>
                <a:spcPts val="300"/>
              </a:spcAft>
              <a:buFont typeface="Arial" pitchFamily="34" charset="0"/>
              <a:buChar char="•"/>
            </a:pPr>
            <a:r>
              <a:rPr lang="en-GB" sz="1200" dirty="0" smtClean="0"/>
              <a:t>at the beginning of the review (during the initial review phase)</a:t>
            </a:r>
          </a:p>
          <a:p>
            <a:pPr marL="449263" lvl="1" indent="-87313">
              <a:lnSpc>
                <a:spcPts val="1300"/>
              </a:lnSpc>
              <a:spcAft>
                <a:spcPts val="300"/>
              </a:spcAft>
              <a:buFont typeface="Arial" pitchFamily="34" charset="0"/>
              <a:buChar char="•"/>
            </a:pPr>
            <a:r>
              <a:rPr lang="en-GB" sz="1200" dirty="0" smtClean="0"/>
              <a:t>both?</a:t>
            </a:r>
          </a:p>
          <a:p>
            <a:pPr lvl="0">
              <a:lnSpc>
                <a:spcPts val="1300"/>
              </a:lnSpc>
              <a:spcBef>
                <a:spcPts val="600"/>
              </a:spcBef>
              <a:spcAft>
                <a:spcPts val="300"/>
              </a:spcAft>
            </a:pPr>
            <a:r>
              <a:rPr lang="en-GB" sz="1400" b="1" dirty="0" smtClean="0"/>
              <a:t>How: which forms of interaction? Which topics?</a:t>
            </a:r>
            <a:endParaRPr lang="en-GB" sz="1400" dirty="0" smtClean="0"/>
          </a:p>
          <a:p>
            <a:pPr marL="171450" lvl="0" indent="-171450">
              <a:lnSpc>
                <a:spcPts val="1200"/>
              </a:lnSpc>
              <a:spcAft>
                <a:spcPts val="300"/>
              </a:spcAft>
              <a:buFontTx/>
              <a:buChar char="-"/>
            </a:pPr>
            <a:r>
              <a:rPr lang="en-GB" sz="1200" dirty="0" smtClean="0"/>
              <a:t>public meetings</a:t>
            </a:r>
          </a:p>
          <a:p>
            <a:pPr marL="171450" lvl="0" indent="-171450">
              <a:lnSpc>
                <a:spcPts val="1200"/>
              </a:lnSpc>
              <a:spcAft>
                <a:spcPts val="300"/>
              </a:spcAft>
              <a:buFontTx/>
              <a:buChar char="-"/>
            </a:pPr>
            <a:r>
              <a:rPr lang="en-GB" sz="1200" dirty="0" smtClean="0"/>
              <a:t>formation of a pluralistic commission of experts: </a:t>
            </a:r>
          </a:p>
          <a:p>
            <a:pPr marL="742950" lvl="1" indent="-285750">
              <a:lnSpc>
                <a:spcPts val="1200"/>
              </a:lnSpc>
              <a:spcAft>
                <a:spcPts val="300"/>
              </a:spcAft>
              <a:buFont typeface="Arial" pitchFamily="34" charset="0"/>
              <a:buChar char="•"/>
            </a:pPr>
            <a:r>
              <a:rPr lang="en-GB" sz="1200" dirty="0" smtClean="0"/>
              <a:t>who (separated </a:t>
            </a:r>
            <a:r>
              <a:rPr lang="en-GB" sz="1200" dirty="0"/>
              <a:t>citizen groups and experts </a:t>
            </a:r>
            <a:r>
              <a:rPr lang="en-GB" sz="1200" dirty="0" smtClean="0"/>
              <a:t>groups?) </a:t>
            </a:r>
          </a:p>
          <a:p>
            <a:pPr marL="742950" lvl="1" indent="-285750">
              <a:lnSpc>
                <a:spcPts val="1200"/>
              </a:lnSpc>
              <a:spcAft>
                <a:spcPts val="300"/>
              </a:spcAft>
              <a:buFont typeface="Arial" pitchFamily="34" charset="0"/>
              <a:buChar char="•"/>
            </a:pPr>
            <a:r>
              <a:rPr lang="en-GB" sz="1200" dirty="0" smtClean="0"/>
              <a:t>for which level (local or thematic, </a:t>
            </a:r>
            <a:r>
              <a:rPr lang="en-GB" sz="1200" dirty="0"/>
              <a:t>national, </a:t>
            </a:r>
            <a:r>
              <a:rPr lang="en-GB" sz="1200" dirty="0" smtClean="0"/>
              <a:t>European)?</a:t>
            </a:r>
          </a:p>
          <a:p>
            <a:pPr marL="171450" indent="-171450">
              <a:lnSpc>
                <a:spcPts val="1200"/>
              </a:lnSpc>
              <a:spcAft>
                <a:spcPts val="300"/>
              </a:spcAft>
              <a:buFontTx/>
              <a:buChar char="-"/>
            </a:pPr>
            <a:r>
              <a:rPr lang="en-GB" sz="1200" dirty="0" smtClean="0"/>
              <a:t>which funds, which technical training support</a:t>
            </a:r>
          </a:p>
          <a:p>
            <a:pPr marL="171450" indent="-171450">
              <a:lnSpc>
                <a:spcPts val="1200"/>
              </a:lnSpc>
              <a:spcAft>
                <a:spcPts val="300"/>
              </a:spcAft>
              <a:buFontTx/>
              <a:buChar char="-"/>
            </a:pPr>
            <a:r>
              <a:rPr lang="en-GB" sz="1200" dirty="0" smtClean="0"/>
              <a:t>Which topics of the safety case (safety strategy, waste, site, operational safety…)</a:t>
            </a:r>
            <a:endParaRPr lang="en-GB" sz="1200" dirty="0"/>
          </a:p>
        </p:txBody>
      </p:sp>
      <p:sp>
        <p:nvSpPr>
          <p:cNvPr id="6" name="Rectangle 28"/>
          <p:cNvSpPr>
            <a:spLocks noChangeArrowheads="1"/>
          </p:cNvSpPr>
          <p:nvPr/>
        </p:nvSpPr>
        <p:spPr bwMode="auto">
          <a:xfrm>
            <a:off x="-36512" y="116632"/>
            <a:ext cx="7992888" cy="9848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nchor="ctr">
            <a:spAutoFit/>
          </a:bodyPr>
          <a:lstStyle/>
          <a:p>
            <a:pPr algn="ctr"/>
            <a:r>
              <a:rPr lang="en-GB" sz="3200" dirty="0"/>
              <a:t>interactions with the </a:t>
            </a:r>
            <a:r>
              <a:rPr lang="en-GB" sz="3200" dirty="0" smtClean="0"/>
              <a:t>civil society:</a:t>
            </a:r>
          </a:p>
          <a:p>
            <a:pPr algn="ctr"/>
            <a:r>
              <a:rPr lang="en-GB" sz="3200" b="1" dirty="0" smtClean="0"/>
              <a:t>what, who, when, how?</a:t>
            </a:r>
          </a:p>
        </p:txBody>
      </p:sp>
      <p:sp>
        <p:nvSpPr>
          <p:cNvPr id="7" name="Espace réservé du numéro de diapositive 5"/>
          <p:cNvSpPr>
            <a:spLocks noGrp="1"/>
          </p:cNvSpPr>
          <p:nvPr>
            <p:ph type="sldNum" sz="quarter" idx="12"/>
          </p:nvPr>
        </p:nvSpPr>
        <p:spPr>
          <a:xfrm>
            <a:off x="7164288" y="6381328"/>
            <a:ext cx="765448" cy="365125"/>
          </a:xfrm>
        </p:spPr>
        <p:txBody>
          <a:bodyPr/>
          <a:lstStyle/>
          <a:p>
            <a:r>
              <a:rPr lang="fr-FR" dirty="0" smtClean="0"/>
              <a:t>11/11</a:t>
            </a:r>
            <a:endParaRPr lang="fr-FR" dirty="0"/>
          </a:p>
        </p:txBody>
      </p:sp>
      <p:sp>
        <p:nvSpPr>
          <p:cNvPr id="8" name="Espace réservé du pied de page 4"/>
          <p:cNvSpPr>
            <a:spLocks noGrp="1"/>
          </p:cNvSpPr>
          <p:nvPr>
            <p:ph type="ftr" sz="quarter" idx="11"/>
          </p:nvPr>
        </p:nvSpPr>
        <p:spPr>
          <a:xfrm>
            <a:off x="2555776" y="6381328"/>
            <a:ext cx="4464496" cy="365125"/>
          </a:xfrm>
        </p:spPr>
        <p:txBody>
          <a:bodyPr/>
          <a:lstStyle/>
          <a:p>
            <a:r>
              <a:rPr lang="fr-FR" dirty="0" smtClean="0"/>
              <a:t>SITEX workshop </a:t>
            </a:r>
            <a:r>
              <a:rPr lang="fr-FR" dirty="0" err="1" smtClean="0"/>
              <a:t>with</a:t>
            </a:r>
            <a:r>
              <a:rPr lang="fr-FR" dirty="0" smtClean="0"/>
              <a:t> civil society – 16-17/09/2013</a:t>
            </a:r>
          </a:p>
        </p:txBody>
      </p:sp>
    </p:spTree>
    <p:extLst>
      <p:ext uri="{BB962C8B-B14F-4D97-AF65-F5344CB8AC3E}">
        <p14:creationId xmlns:p14="http://schemas.microsoft.com/office/powerpoint/2010/main" val="6627848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Espace réservé du numéro de diapositive 5"/>
          <p:cNvSpPr>
            <a:spLocks noGrp="1"/>
          </p:cNvSpPr>
          <p:nvPr/>
        </p:nvSpPr>
        <p:spPr bwMode="auto">
          <a:xfrm>
            <a:off x="7164388" y="6407150"/>
            <a:ext cx="765175"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r"/>
            <a:r>
              <a:rPr lang="fr-FR" sz="1200" dirty="0" smtClean="0">
                <a:solidFill>
                  <a:srgbClr val="898989"/>
                </a:solidFill>
              </a:rPr>
              <a:t>7</a:t>
            </a:r>
            <a:endParaRPr lang="fr-FR" sz="1200" dirty="0">
              <a:solidFill>
                <a:srgbClr val="898989"/>
              </a:solidFill>
            </a:endParaRPr>
          </a:p>
        </p:txBody>
      </p:sp>
      <p:sp>
        <p:nvSpPr>
          <p:cNvPr id="40962" name="Text Box 11"/>
          <p:cNvSpPr txBox="1">
            <a:spLocks noChangeArrowheads="1"/>
          </p:cNvSpPr>
          <p:nvPr/>
        </p:nvSpPr>
        <p:spPr bwMode="auto">
          <a:xfrm rot="2052877">
            <a:off x="1177925" y="4494213"/>
            <a:ext cx="142557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ctr" eaLnBrk="1" hangingPunct="1"/>
            <a:r>
              <a:rPr lang="en-GB" sz="1400" b="1">
                <a:latin typeface="Arial" charset="0"/>
              </a:rPr>
              <a:t>Compliance</a:t>
            </a:r>
          </a:p>
          <a:p>
            <a:pPr algn="ctr" eaLnBrk="1" hangingPunct="1"/>
            <a:r>
              <a:rPr lang="en-GB" sz="1400" b="1">
                <a:latin typeface="Arial" charset="0"/>
              </a:rPr>
              <a:t>demonstration</a:t>
            </a:r>
          </a:p>
        </p:txBody>
      </p:sp>
      <p:sp>
        <p:nvSpPr>
          <p:cNvPr id="40963" name="Text Box 12"/>
          <p:cNvSpPr txBox="1">
            <a:spLocks noChangeArrowheads="1"/>
          </p:cNvSpPr>
          <p:nvPr/>
        </p:nvSpPr>
        <p:spPr bwMode="auto">
          <a:xfrm rot="2071417">
            <a:off x="1854200" y="3792538"/>
            <a:ext cx="1276350"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ctr" eaLnBrk="1" hangingPunct="1"/>
            <a:r>
              <a:rPr lang="en-GB" sz="1400" b="1">
                <a:latin typeface="Arial" charset="0"/>
              </a:rPr>
              <a:t>Regulatory</a:t>
            </a:r>
            <a:br>
              <a:rPr lang="en-GB" sz="1400" b="1">
                <a:latin typeface="Arial" charset="0"/>
              </a:rPr>
            </a:br>
            <a:r>
              <a:rPr lang="en-GB" sz="1400" b="1">
                <a:latin typeface="Arial" charset="0"/>
              </a:rPr>
              <a:t>expectations</a:t>
            </a:r>
          </a:p>
        </p:txBody>
      </p:sp>
      <p:sp>
        <p:nvSpPr>
          <p:cNvPr id="24615" name="Line 16"/>
          <p:cNvSpPr>
            <a:spLocks noChangeShapeType="1"/>
          </p:cNvSpPr>
          <p:nvPr/>
        </p:nvSpPr>
        <p:spPr bwMode="auto">
          <a:xfrm rot="16200000" flipH="1">
            <a:off x="1737519" y="3899694"/>
            <a:ext cx="782638" cy="1143000"/>
          </a:xfrm>
          <a:prstGeom prst="line">
            <a:avLst/>
          </a:prstGeom>
          <a:noFill/>
          <a:ln w="38100">
            <a:solidFill>
              <a:srgbClr val="31859C"/>
            </a:solidFill>
            <a:round/>
            <a:headEnd/>
            <a:tailEnd type="triangle" w="lg" len="lg"/>
          </a:ln>
          <a:effectLst>
            <a:outerShdw blurRad="40000" dist="23000" dir="5400000" rotWithShape="0">
              <a:srgbClr val="000000">
                <a:alpha val="34999"/>
              </a:srgbClr>
            </a:outerShdw>
          </a:effectLst>
          <a:extLst>
            <a:ext uri="{909E8E84-426E-40DD-AFC4-6F175D3DCCD1}">
              <a14:hiddenFill xmlns:a14="http://schemas.microsoft.com/office/drawing/2010/main">
                <a:noFill/>
              </a14:hiddenFill>
            </a:ext>
          </a:extLst>
        </p:spPr>
        <p:txBody>
          <a:bodyPr/>
          <a:lstStyle/>
          <a:p>
            <a:pPr>
              <a:defRPr/>
            </a:pPr>
            <a:endParaRPr lang="fr-FR">
              <a:cs typeface="Arial" charset="0"/>
            </a:endParaRPr>
          </a:p>
        </p:txBody>
      </p:sp>
      <p:sp>
        <p:nvSpPr>
          <p:cNvPr id="40965" name="Text Box 13"/>
          <p:cNvSpPr txBox="1">
            <a:spLocks noChangeArrowheads="1"/>
          </p:cNvSpPr>
          <p:nvPr/>
        </p:nvSpPr>
        <p:spPr bwMode="auto">
          <a:xfrm rot="-2040940">
            <a:off x="1435100" y="1258888"/>
            <a:ext cx="99536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ctr" eaLnBrk="1" hangingPunct="1"/>
            <a:r>
              <a:rPr lang="en-GB" sz="1400" b="1">
                <a:latin typeface="Arial" charset="0"/>
              </a:rPr>
              <a:t>Technical</a:t>
            </a:r>
          </a:p>
          <a:p>
            <a:pPr algn="ctr" eaLnBrk="1" hangingPunct="1"/>
            <a:r>
              <a:rPr lang="en-GB" sz="1400" b="1">
                <a:latin typeface="Arial" charset="0"/>
              </a:rPr>
              <a:t>dialogue</a:t>
            </a:r>
          </a:p>
        </p:txBody>
      </p:sp>
      <p:grpSp>
        <p:nvGrpSpPr>
          <p:cNvPr id="40966" name="Group 2"/>
          <p:cNvGrpSpPr>
            <a:grpSpLocks/>
          </p:cNvGrpSpPr>
          <p:nvPr/>
        </p:nvGrpSpPr>
        <p:grpSpPr bwMode="auto">
          <a:xfrm>
            <a:off x="3635374" y="4005263"/>
            <a:ext cx="1944688" cy="936625"/>
            <a:chOff x="3490134" y="4004543"/>
            <a:chExt cx="1944687" cy="936625"/>
          </a:xfrm>
        </p:grpSpPr>
        <p:sp>
          <p:nvSpPr>
            <p:cNvPr id="40994" name="Rectangle 5"/>
            <p:cNvSpPr>
              <a:spLocks noChangeArrowheads="1"/>
            </p:cNvSpPr>
            <p:nvPr/>
          </p:nvSpPr>
          <p:spPr bwMode="auto">
            <a:xfrm>
              <a:off x="3490134" y="4004543"/>
              <a:ext cx="1944687" cy="936625"/>
            </a:xfrm>
            <a:prstGeom prst="rect">
              <a:avLst/>
            </a:prstGeom>
            <a:noFill/>
            <a:ln w="381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fr-BE"/>
            </a:p>
          </p:txBody>
        </p:sp>
        <p:sp>
          <p:nvSpPr>
            <p:cNvPr id="40995" name="Text Box 6"/>
            <p:cNvSpPr txBox="1">
              <a:spLocks noChangeArrowheads="1"/>
            </p:cNvSpPr>
            <p:nvPr/>
          </p:nvSpPr>
          <p:spPr bwMode="auto">
            <a:xfrm>
              <a:off x="3755247" y="4145831"/>
              <a:ext cx="137795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ctr" eaLnBrk="1" hangingPunct="1"/>
              <a:r>
                <a:rPr lang="en-GB" sz="1800" b="1">
                  <a:solidFill>
                    <a:srgbClr val="C00000"/>
                  </a:solidFill>
                  <a:latin typeface="Arial" charset="0"/>
                </a:rPr>
                <a:t>Regulatory</a:t>
              </a:r>
            </a:p>
            <a:p>
              <a:pPr algn="ctr" eaLnBrk="1" hangingPunct="1"/>
              <a:r>
                <a:rPr lang="en-GB" sz="1800" b="1">
                  <a:solidFill>
                    <a:srgbClr val="C00000"/>
                  </a:solidFill>
                  <a:latin typeface="Arial" charset="0"/>
                </a:rPr>
                <a:t>function</a:t>
              </a:r>
            </a:p>
          </p:txBody>
        </p:sp>
      </p:grpSp>
      <p:sp>
        <p:nvSpPr>
          <p:cNvPr id="24606" name="Rectangle 7"/>
          <p:cNvSpPr>
            <a:spLocks noChangeArrowheads="1"/>
          </p:cNvSpPr>
          <p:nvPr/>
        </p:nvSpPr>
        <p:spPr bwMode="auto">
          <a:xfrm>
            <a:off x="3635375" y="820738"/>
            <a:ext cx="1944688" cy="936625"/>
          </a:xfrm>
          <a:prstGeom prst="rect">
            <a:avLst/>
          </a:prstGeom>
          <a:solidFill>
            <a:schemeClr val="accent5">
              <a:lumMod val="75000"/>
            </a:schemeClr>
          </a:solidFill>
          <a:ln w="38100">
            <a:solidFill>
              <a:schemeClr val="tx1"/>
            </a:solidFill>
            <a:miter lim="800000"/>
            <a:headEnd/>
            <a:tailEnd/>
          </a:ln>
        </p:spPr>
        <p:txBody>
          <a:bodyPr wrap="none" anchor="ctr"/>
          <a:lstStyle/>
          <a:p>
            <a:pPr algn="ctr">
              <a:defRPr/>
            </a:pPr>
            <a:r>
              <a:rPr lang="en-GB" b="1" dirty="0">
                <a:solidFill>
                  <a:schemeClr val="bg1"/>
                </a:solidFill>
                <a:latin typeface="Arial" charset="0"/>
                <a:ea typeface="ＭＳ Ｐゴシック" pitchFamily="124" charset="-128"/>
                <a:cs typeface="Arial" charset="0"/>
              </a:rPr>
              <a:t>Expertise</a:t>
            </a:r>
          </a:p>
          <a:p>
            <a:pPr algn="ctr">
              <a:defRPr/>
            </a:pPr>
            <a:r>
              <a:rPr lang="en-GB" b="1" dirty="0">
                <a:solidFill>
                  <a:schemeClr val="bg1"/>
                </a:solidFill>
                <a:latin typeface="Arial" charset="0"/>
                <a:ea typeface="ＭＳ Ｐゴシック" pitchFamily="124" charset="-128"/>
                <a:cs typeface="Arial" charset="0"/>
              </a:rPr>
              <a:t>function</a:t>
            </a:r>
          </a:p>
        </p:txBody>
      </p:sp>
      <p:grpSp>
        <p:nvGrpSpPr>
          <p:cNvPr id="40968" name="Group 1"/>
          <p:cNvGrpSpPr>
            <a:grpSpLocks/>
          </p:cNvGrpSpPr>
          <p:nvPr/>
        </p:nvGrpSpPr>
        <p:grpSpPr bwMode="auto">
          <a:xfrm>
            <a:off x="323850" y="2565400"/>
            <a:ext cx="1944688" cy="936625"/>
            <a:chOff x="251048" y="2546295"/>
            <a:chExt cx="1944688" cy="936625"/>
          </a:xfrm>
        </p:grpSpPr>
        <p:sp>
          <p:nvSpPr>
            <p:cNvPr id="40992" name="Rectangle 9"/>
            <p:cNvSpPr>
              <a:spLocks noChangeArrowheads="1"/>
            </p:cNvSpPr>
            <p:nvPr/>
          </p:nvSpPr>
          <p:spPr bwMode="auto">
            <a:xfrm>
              <a:off x="251048" y="2546295"/>
              <a:ext cx="1944688" cy="936625"/>
            </a:xfrm>
            <a:prstGeom prst="rect">
              <a:avLst/>
            </a:prstGeom>
            <a:noFill/>
            <a:ln w="381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fr-BE"/>
            </a:p>
          </p:txBody>
        </p:sp>
        <p:sp>
          <p:nvSpPr>
            <p:cNvPr id="40993" name="Text Box 10"/>
            <p:cNvSpPr txBox="1">
              <a:spLocks noChangeArrowheads="1"/>
            </p:cNvSpPr>
            <p:nvPr/>
          </p:nvSpPr>
          <p:spPr bwMode="auto">
            <a:xfrm>
              <a:off x="409201" y="2780928"/>
              <a:ext cx="168519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ctr" eaLnBrk="1" hangingPunct="1"/>
              <a:r>
                <a:rPr lang="en-GB" sz="1800" b="1">
                  <a:solidFill>
                    <a:srgbClr val="C00000"/>
                  </a:solidFill>
                  <a:latin typeface="Arial" charset="0"/>
                </a:rPr>
                <a:t>Implementing</a:t>
              </a:r>
            </a:p>
            <a:p>
              <a:pPr algn="ctr" eaLnBrk="1" hangingPunct="1"/>
              <a:r>
                <a:rPr lang="en-GB" sz="1800" b="1">
                  <a:solidFill>
                    <a:srgbClr val="C00000"/>
                  </a:solidFill>
                  <a:latin typeface="Arial" charset="0"/>
                </a:rPr>
                <a:t>function</a:t>
              </a:r>
            </a:p>
          </p:txBody>
        </p:sp>
      </p:grpSp>
      <p:sp>
        <p:nvSpPr>
          <p:cNvPr id="24588" name="Line 20"/>
          <p:cNvSpPr>
            <a:spLocks noChangeShapeType="1"/>
          </p:cNvSpPr>
          <p:nvPr/>
        </p:nvSpPr>
        <p:spPr bwMode="auto">
          <a:xfrm rot="18387737" flipV="1">
            <a:off x="3517900" y="2254250"/>
            <a:ext cx="1622425" cy="1196975"/>
          </a:xfrm>
          <a:prstGeom prst="line">
            <a:avLst/>
          </a:prstGeom>
          <a:noFill/>
          <a:ln w="57150">
            <a:solidFill>
              <a:srgbClr val="31859C"/>
            </a:solidFill>
            <a:round/>
            <a:headEnd/>
            <a:tailEnd type="triangle" w="lg" len="lg"/>
          </a:ln>
          <a:effectLst>
            <a:outerShdw blurRad="40000" dist="23000" dir="5400000" rotWithShape="0">
              <a:srgbClr val="000000">
                <a:alpha val="34999"/>
              </a:srgbClr>
            </a:outerShdw>
          </a:effectLst>
          <a:extLst>
            <a:ext uri="{909E8E84-426E-40DD-AFC4-6F175D3DCCD1}">
              <a14:hiddenFill xmlns:a14="http://schemas.microsoft.com/office/drawing/2010/main">
                <a:noFill/>
              </a14:hiddenFill>
            </a:ext>
          </a:extLst>
        </p:spPr>
        <p:txBody>
          <a:bodyPr/>
          <a:lstStyle/>
          <a:p>
            <a:pPr>
              <a:defRPr/>
            </a:pPr>
            <a:endParaRPr lang="fr-FR">
              <a:cs typeface="Arial" charset="0"/>
            </a:endParaRPr>
          </a:p>
        </p:txBody>
      </p:sp>
      <p:sp>
        <p:nvSpPr>
          <p:cNvPr id="40970" name="Slide Number Placeholder 2"/>
          <p:cNvSpPr txBox="1">
            <a:spLocks noGrp="1"/>
          </p:cNvSpPr>
          <p:nvPr/>
        </p:nvSpPr>
        <p:spPr bwMode="auto">
          <a:xfrm>
            <a:off x="3211513" y="260350"/>
            <a:ext cx="2895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ctr" eaLnBrk="1" hangingPunct="1"/>
            <a:fld id="{17420A3D-0FB1-B44F-9AF4-3A484A9A5843}" type="slidenum">
              <a:rPr lang="fr-BE" sz="1200">
                <a:solidFill>
                  <a:schemeClr val="bg1"/>
                </a:solidFill>
                <a:latin typeface="Arial" charset="0"/>
              </a:rPr>
              <a:pPr algn="ctr" eaLnBrk="1" hangingPunct="1"/>
              <a:t>12</a:t>
            </a:fld>
            <a:endParaRPr lang="fr-BE" sz="1200">
              <a:solidFill>
                <a:schemeClr val="bg1"/>
              </a:solidFill>
              <a:latin typeface="Arial" charset="0"/>
            </a:endParaRPr>
          </a:p>
        </p:txBody>
      </p:sp>
      <p:sp>
        <p:nvSpPr>
          <p:cNvPr id="46" name="Line 20"/>
          <p:cNvSpPr>
            <a:spLocks noChangeShapeType="1"/>
          </p:cNvSpPr>
          <p:nvPr/>
        </p:nvSpPr>
        <p:spPr bwMode="auto">
          <a:xfrm rot="18387737" flipV="1">
            <a:off x="4107656" y="2332832"/>
            <a:ext cx="1577975" cy="1166812"/>
          </a:xfrm>
          <a:prstGeom prst="line">
            <a:avLst/>
          </a:prstGeom>
          <a:noFill/>
          <a:ln w="57150">
            <a:solidFill>
              <a:srgbClr val="31859C"/>
            </a:solidFill>
            <a:round/>
            <a:headEnd type="triangle" w="lg" len="lg"/>
            <a:tailEnd type="none" w="lg" len="lg"/>
          </a:ln>
          <a:effectLst>
            <a:outerShdw blurRad="40000" dist="23000" dir="5400000" rotWithShape="0">
              <a:srgbClr val="000000">
                <a:alpha val="34999"/>
              </a:srgbClr>
            </a:outerShdw>
          </a:effectLst>
          <a:extLst>
            <a:ext uri="{909E8E84-426E-40DD-AFC4-6F175D3DCCD1}">
              <a14:hiddenFill xmlns:a14="http://schemas.microsoft.com/office/drawing/2010/main">
                <a:noFill/>
              </a14:hiddenFill>
            </a:ext>
          </a:extLst>
        </p:spPr>
        <p:txBody>
          <a:bodyPr/>
          <a:lstStyle/>
          <a:p>
            <a:pPr>
              <a:defRPr/>
            </a:pPr>
            <a:endParaRPr lang="fr-FR">
              <a:cs typeface="Arial" charset="0"/>
            </a:endParaRPr>
          </a:p>
        </p:txBody>
      </p:sp>
      <p:sp>
        <p:nvSpPr>
          <p:cNvPr id="47" name="Line 20"/>
          <p:cNvSpPr>
            <a:spLocks noChangeShapeType="1"/>
          </p:cNvSpPr>
          <p:nvPr/>
        </p:nvSpPr>
        <p:spPr bwMode="auto">
          <a:xfrm rot="-3212263">
            <a:off x="1457326" y="1457325"/>
            <a:ext cx="1549400" cy="619125"/>
          </a:xfrm>
          <a:prstGeom prst="line">
            <a:avLst/>
          </a:prstGeom>
          <a:noFill/>
          <a:ln w="38100">
            <a:solidFill>
              <a:srgbClr val="31859C"/>
            </a:solidFill>
            <a:round/>
            <a:headEnd type="none" w="lg" len="lg"/>
            <a:tailEnd type="triangle" w="lg" len="lg"/>
          </a:ln>
          <a:effectLst>
            <a:outerShdw blurRad="40000" dist="23000" dir="5400000" rotWithShape="0">
              <a:srgbClr val="000000">
                <a:alpha val="34999"/>
              </a:srgbClr>
            </a:outerShdw>
          </a:effectLst>
          <a:extLst>
            <a:ext uri="{909E8E84-426E-40DD-AFC4-6F175D3DCCD1}">
              <a14:hiddenFill xmlns:a14="http://schemas.microsoft.com/office/drawing/2010/main">
                <a:noFill/>
              </a14:hiddenFill>
            </a:ext>
          </a:extLst>
        </p:spPr>
        <p:txBody>
          <a:bodyPr/>
          <a:lstStyle/>
          <a:p>
            <a:pPr>
              <a:defRPr/>
            </a:pPr>
            <a:endParaRPr lang="fr-FR">
              <a:cs typeface="Arial" charset="0"/>
            </a:endParaRPr>
          </a:p>
        </p:txBody>
      </p:sp>
      <p:sp>
        <p:nvSpPr>
          <p:cNvPr id="40973" name="Text Box 15"/>
          <p:cNvSpPr txBox="1">
            <a:spLocks noChangeArrowheads="1"/>
          </p:cNvSpPr>
          <p:nvPr/>
        </p:nvSpPr>
        <p:spPr bwMode="auto">
          <a:xfrm>
            <a:off x="2987675" y="2205038"/>
            <a:ext cx="1447800" cy="738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ctr" eaLnBrk="1" hangingPunct="1"/>
            <a:r>
              <a:rPr lang="en-GB" sz="1400" b="1">
                <a:latin typeface="Arial" charset="0"/>
              </a:rPr>
              <a:t>Regulatory </a:t>
            </a:r>
          </a:p>
          <a:p>
            <a:pPr algn="ctr" eaLnBrk="1" hangingPunct="1"/>
            <a:r>
              <a:rPr lang="en-GB" sz="1400" b="1">
                <a:latin typeface="Arial" charset="0"/>
              </a:rPr>
              <a:t>expectations </a:t>
            </a:r>
          </a:p>
          <a:p>
            <a:pPr algn="ctr" eaLnBrk="1" hangingPunct="1"/>
            <a:r>
              <a:rPr lang="en-GB" sz="1400" b="1">
                <a:latin typeface="Arial" charset="0"/>
              </a:rPr>
              <a:t>&amp; </a:t>
            </a:r>
            <a:r>
              <a:rPr lang="fr-BE" sz="1400" b="1">
                <a:latin typeface="Arial" charset="0"/>
              </a:rPr>
              <a:t>needs</a:t>
            </a:r>
            <a:endParaRPr lang="en-GB" sz="1400" b="1">
              <a:latin typeface="Arial" charset="0"/>
            </a:endParaRPr>
          </a:p>
        </p:txBody>
      </p:sp>
      <p:sp>
        <p:nvSpPr>
          <p:cNvPr id="40974" name="Text Box 14"/>
          <p:cNvSpPr txBox="1">
            <a:spLocks noChangeArrowheads="1"/>
          </p:cNvSpPr>
          <p:nvPr/>
        </p:nvSpPr>
        <p:spPr bwMode="auto">
          <a:xfrm>
            <a:off x="4884738" y="3068638"/>
            <a:ext cx="1160462" cy="739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ctr" eaLnBrk="1" hangingPunct="1"/>
            <a:r>
              <a:rPr lang="en-GB" sz="1400" b="1">
                <a:latin typeface="Arial" charset="0"/>
              </a:rPr>
              <a:t>Support for</a:t>
            </a:r>
          </a:p>
          <a:p>
            <a:pPr algn="ctr" eaLnBrk="1" hangingPunct="1"/>
            <a:r>
              <a:rPr lang="en-GB" sz="1400" b="1">
                <a:latin typeface="Arial" charset="0"/>
              </a:rPr>
              <a:t>regulatory  </a:t>
            </a:r>
          </a:p>
          <a:p>
            <a:pPr algn="ctr" eaLnBrk="1" hangingPunct="1"/>
            <a:r>
              <a:rPr lang="en-GB" sz="1400" b="1">
                <a:latin typeface="Arial" charset="0"/>
              </a:rPr>
              <a:t>decision</a:t>
            </a:r>
          </a:p>
        </p:txBody>
      </p:sp>
      <p:sp>
        <p:nvSpPr>
          <p:cNvPr id="49" name="Line 20"/>
          <p:cNvSpPr>
            <a:spLocks noChangeShapeType="1"/>
          </p:cNvSpPr>
          <p:nvPr/>
        </p:nvSpPr>
        <p:spPr bwMode="auto">
          <a:xfrm rot="-3212263">
            <a:off x="2167732" y="3520281"/>
            <a:ext cx="71438" cy="1539875"/>
          </a:xfrm>
          <a:prstGeom prst="line">
            <a:avLst/>
          </a:prstGeom>
          <a:noFill/>
          <a:ln w="38100">
            <a:solidFill>
              <a:srgbClr val="31859C"/>
            </a:solidFill>
            <a:round/>
            <a:headEnd type="triangle" w="lg" len="lg"/>
            <a:tailEnd type="none" w="lg" len="lg"/>
          </a:ln>
          <a:effectLst>
            <a:outerShdw blurRad="40000" dist="23000" dir="5400000" rotWithShape="0">
              <a:srgbClr val="000000">
                <a:alpha val="34999"/>
              </a:srgbClr>
            </a:outerShdw>
          </a:effectLst>
          <a:extLst>
            <a:ext uri="{909E8E84-426E-40DD-AFC4-6F175D3DCCD1}">
              <a14:hiddenFill xmlns:a14="http://schemas.microsoft.com/office/drawing/2010/main">
                <a:noFill/>
              </a14:hiddenFill>
            </a:ext>
          </a:extLst>
        </p:spPr>
        <p:txBody>
          <a:bodyPr/>
          <a:lstStyle/>
          <a:p>
            <a:pPr>
              <a:defRPr/>
            </a:pPr>
            <a:endParaRPr lang="fr-FR">
              <a:cs typeface="Arial" charset="0"/>
            </a:endParaRPr>
          </a:p>
        </p:txBody>
      </p:sp>
      <p:sp>
        <p:nvSpPr>
          <p:cNvPr id="50" name="Line 20"/>
          <p:cNvSpPr>
            <a:spLocks noChangeShapeType="1"/>
          </p:cNvSpPr>
          <p:nvPr/>
        </p:nvSpPr>
        <p:spPr bwMode="auto">
          <a:xfrm rot="-3212263">
            <a:off x="6796882" y="1010444"/>
            <a:ext cx="119062" cy="1612900"/>
          </a:xfrm>
          <a:prstGeom prst="line">
            <a:avLst/>
          </a:prstGeom>
          <a:noFill/>
          <a:ln w="38100">
            <a:solidFill>
              <a:srgbClr val="31859C"/>
            </a:solidFill>
            <a:round/>
            <a:headEnd type="triangle" w="lg" len="lg"/>
            <a:tailEnd type="none" w="lg" len="lg"/>
          </a:ln>
          <a:effectLst>
            <a:outerShdw blurRad="40000" dist="23000" dir="5400000" rotWithShape="0">
              <a:srgbClr val="000000">
                <a:alpha val="34999"/>
              </a:srgbClr>
            </a:outerShdw>
          </a:effectLst>
          <a:extLst>
            <a:ext uri="{909E8E84-426E-40DD-AFC4-6F175D3DCCD1}">
              <a14:hiddenFill xmlns:a14="http://schemas.microsoft.com/office/drawing/2010/main">
                <a:noFill/>
              </a14:hiddenFill>
            </a:ext>
          </a:extLst>
        </p:spPr>
        <p:txBody>
          <a:bodyPr/>
          <a:lstStyle/>
          <a:p>
            <a:pPr>
              <a:defRPr/>
            </a:pPr>
            <a:endParaRPr lang="fr-FR">
              <a:cs typeface="Arial" charset="0"/>
            </a:endParaRPr>
          </a:p>
        </p:txBody>
      </p:sp>
      <p:sp>
        <p:nvSpPr>
          <p:cNvPr id="40977" name="Text Box 13"/>
          <p:cNvSpPr txBox="1">
            <a:spLocks noChangeArrowheads="1"/>
          </p:cNvSpPr>
          <p:nvPr/>
        </p:nvSpPr>
        <p:spPr bwMode="auto">
          <a:xfrm rot="1915639">
            <a:off x="6646863" y="1228725"/>
            <a:ext cx="1046162"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ctr" eaLnBrk="1" hangingPunct="1"/>
            <a:r>
              <a:rPr lang="en-GB" sz="1400" b="1">
                <a:latin typeface="Arial" charset="0"/>
              </a:rPr>
              <a:t>Technical </a:t>
            </a:r>
          </a:p>
          <a:p>
            <a:pPr algn="ctr" eaLnBrk="1" hangingPunct="1"/>
            <a:r>
              <a:rPr lang="fr-BE" sz="1400" b="1">
                <a:latin typeface="Arial" charset="0"/>
              </a:rPr>
              <a:t>dialogue</a:t>
            </a:r>
            <a:endParaRPr lang="en-GB" sz="1400" b="1">
              <a:latin typeface="Arial" charset="0"/>
            </a:endParaRPr>
          </a:p>
        </p:txBody>
      </p:sp>
      <p:sp>
        <p:nvSpPr>
          <p:cNvPr id="53" name="Line 20"/>
          <p:cNvSpPr>
            <a:spLocks noChangeShapeType="1"/>
          </p:cNvSpPr>
          <p:nvPr/>
        </p:nvSpPr>
        <p:spPr bwMode="auto">
          <a:xfrm rot="-3212263" flipH="1" flipV="1">
            <a:off x="6234113" y="3913188"/>
            <a:ext cx="1327150" cy="615950"/>
          </a:xfrm>
          <a:prstGeom prst="line">
            <a:avLst/>
          </a:prstGeom>
          <a:noFill/>
          <a:ln w="38100">
            <a:solidFill>
              <a:srgbClr val="31859C"/>
            </a:solidFill>
            <a:round/>
            <a:headEnd type="none" w="lg" len="lg"/>
            <a:tailEnd type="triangle" w="lg" len="lg"/>
          </a:ln>
          <a:effectLst>
            <a:outerShdw blurRad="40000" dist="23000" dir="5400000" rotWithShape="0">
              <a:srgbClr val="000000">
                <a:alpha val="34999"/>
              </a:srgbClr>
            </a:outerShdw>
          </a:effectLst>
          <a:extLst>
            <a:ext uri="{909E8E84-426E-40DD-AFC4-6F175D3DCCD1}">
              <a14:hiddenFill xmlns:a14="http://schemas.microsoft.com/office/drawing/2010/main">
                <a:noFill/>
              </a14:hiddenFill>
            </a:ext>
          </a:extLst>
        </p:spPr>
        <p:txBody>
          <a:bodyPr/>
          <a:lstStyle/>
          <a:p>
            <a:pPr>
              <a:defRPr/>
            </a:pPr>
            <a:endParaRPr lang="fr-FR">
              <a:cs typeface="Arial" charset="0"/>
            </a:endParaRPr>
          </a:p>
        </p:txBody>
      </p:sp>
      <p:sp>
        <p:nvSpPr>
          <p:cNvPr id="40979" name="Text Box 11"/>
          <p:cNvSpPr txBox="1">
            <a:spLocks noChangeArrowheads="1"/>
          </p:cNvSpPr>
          <p:nvPr/>
        </p:nvSpPr>
        <p:spPr bwMode="auto">
          <a:xfrm rot="-1781862">
            <a:off x="6694488" y="4276725"/>
            <a:ext cx="9398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ctr" eaLnBrk="1" hangingPunct="1"/>
            <a:r>
              <a:rPr lang="fr-BE" sz="1400" b="1">
                <a:latin typeface="Arial" charset="0"/>
              </a:rPr>
              <a:t>Dialogue</a:t>
            </a:r>
            <a:endParaRPr lang="en-GB" sz="1400" b="1">
              <a:latin typeface="Arial" charset="0"/>
            </a:endParaRPr>
          </a:p>
        </p:txBody>
      </p:sp>
      <p:sp>
        <p:nvSpPr>
          <p:cNvPr id="40980" name="Rectangle 43"/>
          <p:cNvSpPr>
            <a:spLocks noChangeArrowheads="1"/>
          </p:cNvSpPr>
          <p:nvPr/>
        </p:nvSpPr>
        <p:spPr bwMode="auto">
          <a:xfrm>
            <a:off x="3132138" y="692150"/>
            <a:ext cx="2881312" cy="4410075"/>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fr-BE"/>
          </a:p>
        </p:txBody>
      </p:sp>
      <p:grpSp>
        <p:nvGrpSpPr>
          <p:cNvPr id="40981" name="Group 3"/>
          <p:cNvGrpSpPr>
            <a:grpSpLocks/>
          </p:cNvGrpSpPr>
          <p:nvPr/>
        </p:nvGrpSpPr>
        <p:grpSpPr bwMode="auto">
          <a:xfrm>
            <a:off x="7189788" y="2546350"/>
            <a:ext cx="1558925" cy="936625"/>
            <a:chOff x="7045785" y="2546295"/>
            <a:chExt cx="1558663" cy="936625"/>
          </a:xfrm>
        </p:grpSpPr>
        <p:sp>
          <p:nvSpPr>
            <p:cNvPr id="40990" name="Rectangle 5"/>
            <p:cNvSpPr>
              <a:spLocks noChangeArrowheads="1"/>
            </p:cNvSpPr>
            <p:nvPr/>
          </p:nvSpPr>
          <p:spPr bwMode="auto">
            <a:xfrm>
              <a:off x="7045785" y="2546295"/>
              <a:ext cx="1558663" cy="936625"/>
            </a:xfrm>
            <a:prstGeom prst="rect">
              <a:avLst/>
            </a:prstGeom>
            <a:noFill/>
            <a:ln w="381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fr-BE"/>
            </a:p>
          </p:txBody>
        </p:sp>
        <p:sp>
          <p:nvSpPr>
            <p:cNvPr id="40991" name="Text Box 6"/>
            <p:cNvSpPr txBox="1">
              <a:spLocks noChangeArrowheads="1"/>
            </p:cNvSpPr>
            <p:nvPr/>
          </p:nvSpPr>
          <p:spPr bwMode="auto">
            <a:xfrm>
              <a:off x="7268338" y="2708865"/>
              <a:ext cx="1094737"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ctr" eaLnBrk="1" hangingPunct="1"/>
              <a:r>
                <a:rPr lang="en-GB" sz="1800" b="1">
                  <a:solidFill>
                    <a:srgbClr val="C00000"/>
                  </a:solidFill>
                  <a:latin typeface="Arial" charset="0"/>
                </a:rPr>
                <a:t>Society</a:t>
              </a:r>
            </a:p>
            <a:p>
              <a:pPr algn="ctr" eaLnBrk="1" hangingPunct="1"/>
              <a:r>
                <a:rPr lang="en-GB" sz="1800" b="1">
                  <a:solidFill>
                    <a:srgbClr val="C00000"/>
                  </a:solidFill>
                  <a:latin typeface="Arial" charset="0"/>
                </a:rPr>
                <a:t>function</a:t>
              </a:r>
            </a:p>
          </p:txBody>
        </p:sp>
      </p:grpSp>
      <p:sp>
        <p:nvSpPr>
          <p:cNvPr id="37" name="Line 16"/>
          <p:cNvSpPr>
            <a:spLocks noChangeShapeType="1"/>
          </p:cNvSpPr>
          <p:nvPr/>
        </p:nvSpPr>
        <p:spPr bwMode="auto">
          <a:xfrm rot="16200000" flipH="1">
            <a:off x="6403181" y="1397794"/>
            <a:ext cx="728663" cy="1190625"/>
          </a:xfrm>
          <a:prstGeom prst="line">
            <a:avLst/>
          </a:prstGeom>
          <a:noFill/>
          <a:ln w="38100">
            <a:solidFill>
              <a:srgbClr val="31859C"/>
            </a:solidFill>
            <a:round/>
            <a:headEnd/>
            <a:tailEnd type="triangle" w="lg" len="lg"/>
          </a:ln>
          <a:effectLst>
            <a:outerShdw blurRad="40000" dist="23000" dir="5400000" rotWithShape="0">
              <a:srgbClr val="000000">
                <a:alpha val="34999"/>
              </a:srgbClr>
            </a:outerShdw>
          </a:effectLst>
          <a:extLst>
            <a:ext uri="{909E8E84-426E-40DD-AFC4-6F175D3DCCD1}">
              <a14:hiddenFill xmlns:a14="http://schemas.microsoft.com/office/drawing/2010/main">
                <a:noFill/>
              </a14:hiddenFill>
            </a:ext>
          </a:extLst>
        </p:spPr>
        <p:txBody>
          <a:bodyPr/>
          <a:lstStyle/>
          <a:p>
            <a:pPr>
              <a:defRPr/>
            </a:pPr>
            <a:endParaRPr lang="fr-FR">
              <a:cs typeface="Arial" charset="0"/>
            </a:endParaRPr>
          </a:p>
        </p:txBody>
      </p:sp>
      <p:sp>
        <p:nvSpPr>
          <p:cNvPr id="38" name="Line 20"/>
          <p:cNvSpPr>
            <a:spLocks noChangeShapeType="1"/>
          </p:cNvSpPr>
          <p:nvPr/>
        </p:nvSpPr>
        <p:spPr bwMode="auto">
          <a:xfrm rot="-3212263" flipH="1" flipV="1">
            <a:off x="1587500" y="1644650"/>
            <a:ext cx="1506538" cy="604838"/>
          </a:xfrm>
          <a:prstGeom prst="line">
            <a:avLst/>
          </a:prstGeom>
          <a:noFill/>
          <a:ln w="38100">
            <a:solidFill>
              <a:srgbClr val="31859C"/>
            </a:solidFill>
            <a:round/>
            <a:headEnd type="none" w="lg" len="lg"/>
            <a:tailEnd type="triangle" w="lg" len="lg"/>
          </a:ln>
          <a:effectLst>
            <a:outerShdw blurRad="40000" dist="23000" dir="5400000" rotWithShape="0">
              <a:srgbClr val="000000">
                <a:alpha val="34999"/>
              </a:srgbClr>
            </a:outerShdw>
          </a:effectLst>
          <a:extLst>
            <a:ext uri="{909E8E84-426E-40DD-AFC4-6F175D3DCCD1}">
              <a14:hiddenFill xmlns:a14="http://schemas.microsoft.com/office/drawing/2010/main">
                <a:noFill/>
              </a14:hiddenFill>
            </a:ext>
          </a:extLst>
        </p:spPr>
        <p:txBody>
          <a:bodyPr/>
          <a:lstStyle/>
          <a:p>
            <a:pPr>
              <a:defRPr/>
            </a:pPr>
            <a:endParaRPr lang="fr-FR">
              <a:cs typeface="Arial" charset="0"/>
            </a:endParaRPr>
          </a:p>
        </p:txBody>
      </p:sp>
      <p:sp>
        <p:nvSpPr>
          <p:cNvPr id="39" name="Line 20"/>
          <p:cNvSpPr>
            <a:spLocks noChangeShapeType="1"/>
          </p:cNvSpPr>
          <p:nvPr/>
        </p:nvSpPr>
        <p:spPr bwMode="auto">
          <a:xfrm rot="-3212263" flipH="1" flipV="1">
            <a:off x="6176963" y="3746500"/>
            <a:ext cx="1327150" cy="615950"/>
          </a:xfrm>
          <a:prstGeom prst="line">
            <a:avLst/>
          </a:prstGeom>
          <a:noFill/>
          <a:ln w="38100">
            <a:solidFill>
              <a:srgbClr val="31859C"/>
            </a:solidFill>
            <a:round/>
            <a:headEnd type="triangle" w="lg" len="lg"/>
            <a:tailEnd type="none" w="lg" len="lg"/>
          </a:ln>
          <a:effectLst>
            <a:outerShdw blurRad="40000" dist="23000" dir="5400000" rotWithShape="0">
              <a:srgbClr val="000000">
                <a:alpha val="34999"/>
              </a:srgbClr>
            </a:outerShdw>
          </a:effectLst>
          <a:extLst>
            <a:ext uri="{909E8E84-426E-40DD-AFC4-6F175D3DCCD1}">
              <a14:hiddenFill xmlns:a14="http://schemas.microsoft.com/office/drawing/2010/main">
                <a:noFill/>
              </a14:hiddenFill>
            </a:ext>
          </a:extLst>
        </p:spPr>
        <p:txBody>
          <a:bodyPr/>
          <a:lstStyle/>
          <a:p>
            <a:pPr>
              <a:defRPr/>
            </a:pPr>
            <a:endParaRPr lang="fr-FR">
              <a:cs typeface="Arial" charset="0"/>
            </a:endParaRPr>
          </a:p>
        </p:txBody>
      </p:sp>
      <p:sp>
        <p:nvSpPr>
          <p:cNvPr id="40986" name="TextBox 6"/>
          <p:cNvSpPr txBox="1">
            <a:spLocks noChangeArrowheads="1"/>
          </p:cNvSpPr>
          <p:nvPr/>
        </p:nvSpPr>
        <p:spPr bwMode="auto">
          <a:xfrm>
            <a:off x="2559262" y="374864"/>
            <a:ext cx="4130326" cy="29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GB" sz="1300" b="1" dirty="0">
                <a:latin typeface="Arial" charset="0"/>
              </a:rPr>
              <a:t>Regulatory body and its supporting organizations </a:t>
            </a:r>
          </a:p>
        </p:txBody>
      </p:sp>
      <p:sp>
        <p:nvSpPr>
          <p:cNvPr id="40987" name="Espace réservé du pied de page 4"/>
          <p:cNvSpPr txBox="1">
            <a:spLocks noGrp="1"/>
          </p:cNvSpPr>
          <p:nvPr/>
        </p:nvSpPr>
        <p:spPr bwMode="auto">
          <a:xfrm>
            <a:off x="1907704" y="5373216"/>
            <a:ext cx="5340350" cy="723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ctr" eaLnBrk="1" hangingPunct="1"/>
            <a:r>
              <a:rPr lang="en-GB" sz="1400" b="1" dirty="0">
                <a:latin typeface="Tahoma" charset="0"/>
                <a:cs typeface="Tahoma" charset="0"/>
              </a:rPr>
              <a:t>SITEX: the expertise function and its interactions  </a:t>
            </a:r>
          </a:p>
        </p:txBody>
      </p:sp>
      <p:sp>
        <p:nvSpPr>
          <p:cNvPr id="4" name="Flèche courbée vers le haut 3"/>
          <p:cNvSpPr/>
          <p:nvPr/>
        </p:nvSpPr>
        <p:spPr>
          <a:xfrm flipH="1">
            <a:off x="1403648" y="5589240"/>
            <a:ext cx="6408738" cy="719137"/>
          </a:xfrm>
          <a:prstGeom prst="curvedUpArrow">
            <a:avLst>
              <a:gd name="adj1" fmla="val 25000"/>
              <a:gd name="adj2" fmla="val 7291"/>
              <a:gd name="adj3" fmla="val 0"/>
            </a:avLst>
          </a:prstGeom>
          <a:scene3d>
            <a:camera prst="orthographicFront"/>
            <a:lightRig rig="threePt" dir="t"/>
          </a:scene3d>
          <a:sp3d/>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fr-FR">
              <a:solidFill>
                <a:schemeClr val="tx1"/>
              </a:solidFill>
            </a:endParaRPr>
          </a:p>
        </p:txBody>
      </p:sp>
      <p:sp>
        <p:nvSpPr>
          <p:cNvPr id="41002" name="Triangle isocèle 41001"/>
          <p:cNvSpPr/>
          <p:nvPr/>
        </p:nvSpPr>
        <p:spPr>
          <a:xfrm>
            <a:off x="7524328" y="5373216"/>
            <a:ext cx="432048" cy="144016"/>
          </a:xfrm>
          <a:prstGeom prst="triangl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76" name="Triangle isocèle 75"/>
          <p:cNvSpPr/>
          <p:nvPr/>
        </p:nvSpPr>
        <p:spPr>
          <a:xfrm>
            <a:off x="1187624" y="5373216"/>
            <a:ext cx="432048" cy="144016"/>
          </a:xfrm>
          <a:prstGeom prst="triangl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42" name="Espace réservé du pied de page 4"/>
          <p:cNvSpPr>
            <a:spLocks noGrp="1"/>
          </p:cNvSpPr>
          <p:nvPr>
            <p:ph type="ftr" sz="quarter" idx="11"/>
          </p:nvPr>
        </p:nvSpPr>
        <p:spPr>
          <a:xfrm>
            <a:off x="2555776" y="6381328"/>
            <a:ext cx="4464496" cy="365125"/>
          </a:xfrm>
        </p:spPr>
        <p:txBody>
          <a:bodyPr/>
          <a:lstStyle/>
          <a:p>
            <a:r>
              <a:rPr lang="fr-FR" dirty="0" smtClean="0"/>
              <a:t>SITEX workshop </a:t>
            </a:r>
            <a:r>
              <a:rPr lang="fr-FR" dirty="0" err="1" smtClean="0"/>
              <a:t>with</a:t>
            </a:r>
            <a:r>
              <a:rPr lang="fr-FR" dirty="0" smtClean="0"/>
              <a:t> civil society – 16-17/09/2013</a:t>
            </a:r>
          </a:p>
        </p:txBody>
      </p:sp>
      <p:sp>
        <p:nvSpPr>
          <p:cNvPr id="43" name="Flèche droite 42">
            <a:hlinkClick r:id="rId3" action="ppaction://hlinksldjump"/>
          </p:cNvPr>
          <p:cNvSpPr/>
          <p:nvPr/>
        </p:nvSpPr>
        <p:spPr>
          <a:xfrm flipH="1">
            <a:off x="196728" y="6381328"/>
            <a:ext cx="504056" cy="21602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345276408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1187624" y="2392288"/>
            <a:ext cx="7067128" cy="3773016"/>
          </a:xfrm>
        </p:spPr>
        <p:txBody>
          <a:bodyPr>
            <a:normAutofit/>
          </a:bodyPr>
          <a:lstStyle/>
          <a:p>
            <a:r>
              <a:rPr lang="fr-FR" b="1" dirty="0" err="1" smtClean="0"/>
              <a:t>What</a:t>
            </a:r>
            <a:r>
              <a:rPr lang="fr-FR" b="1" dirty="0" smtClean="0"/>
              <a:t> </a:t>
            </a:r>
            <a:r>
              <a:rPr lang="fr-FR" b="1" dirty="0" err="1"/>
              <a:t>is</a:t>
            </a:r>
            <a:r>
              <a:rPr lang="fr-FR" b="1" dirty="0"/>
              <a:t> a </a:t>
            </a:r>
            <a:r>
              <a:rPr lang="fr-FR" b="1" dirty="0" err="1"/>
              <a:t>safety</a:t>
            </a:r>
            <a:r>
              <a:rPr lang="fr-FR" b="1" dirty="0"/>
              <a:t> case</a:t>
            </a:r>
            <a:r>
              <a:rPr lang="fr-FR" b="1" dirty="0" smtClean="0"/>
              <a:t>?</a:t>
            </a:r>
          </a:p>
          <a:p>
            <a:pPr marL="0" indent="0">
              <a:buNone/>
            </a:pPr>
            <a:endParaRPr lang="fr-FR" b="1" dirty="0"/>
          </a:p>
          <a:p>
            <a:r>
              <a:rPr lang="fr-FR" b="1" dirty="0" err="1" smtClean="0"/>
              <a:t>What</a:t>
            </a:r>
            <a:r>
              <a:rPr lang="fr-FR" b="1" dirty="0" smtClean="0"/>
              <a:t> </a:t>
            </a:r>
            <a:r>
              <a:rPr lang="fr-FR" b="1" dirty="0" err="1"/>
              <a:t>is</a:t>
            </a:r>
            <a:r>
              <a:rPr lang="fr-FR" b="1" dirty="0"/>
              <a:t> a </a:t>
            </a:r>
            <a:r>
              <a:rPr lang="fr-FR" b="1" dirty="0" err="1"/>
              <a:t>technical</a:t>
            </a:r>
            <a:r>
              <a:rPr lang="fr-FR" b="1" dirty="0"/>
              <a:t> </a:t>
            </a:r>
            <a:r>
              <a:rPr lang="fr-FR" b="1" dirty="0" err="1"/>
              <a:t>review</a:t>
            </a:r>
            <a:r>
              <a:rPr lang="fr-FR" b="1" dirty="0" smtClean="0"/>
              <a:t>?</a:t>
            </a:r>
          </a:p>
          <a:p>
            <a:endParaRPr lang="fr-FR" b="1" dirty="0" smtClean="0"/>
          </a:p>
          <a:p>
            <a:r>
              <a:rPr lang="fr-FR" b="1" dirty="0" err="1" smtClean="0"/>
              <a:t>Examples</a:t>
            </a:r>
            <a:r>
              <a:rPr lang="fr-FR" b="1" dirty="0" smtClean="0"/>
              <a:t> of experts’ interaction </a:t>
            </a:r>
            <a:r>
              <a:rPr lang="fr-FR" b="1" dirty="0" err="1" smtClean="0"/>
              <a:t>with</a:t>
            </a:r>
            <a:r>
              <a:rPr lang="fr-FR" b="1" dirty="0" smtClean="0"/>
              <a:t> civil society </a:t>
            </a:r>
            <a:r>
              <a:rPr lang="fr-FR" b="1" dirty="0" err="1" smtClean="0"/>
              <a:t>within</a:t>
            </a:r>
            <a:r>
              <a:rPr lang="fr-FR" b="1" dirty="0" smtClean="0"/>
              <a:t> a </a:t>
            </a:r>
            <a:r>
              <a:rPr lang="fr-FR" b="1" dirty="0" err="1" smtClean="0"/>
              <a:t>review</a:t>
            </a:r>
            <a:r>
              <a:rPr lang="fr-FR" b="1" dirty="0" smtClean="0"/>
              <a:t> </a:t>
            </a:r>
            <a:r>
              <a:rPr lang="fr-FR" b="1" dirty="0" err="1" smtClean="0"/>
              <a:t>context</a:t>
            </a:r>
            <a:r>
              <a:rPr lang="fr-FR" b="1" dirty="0" smtClean="0"/>
              <a:t>?</a:t>
            </a:r>
            <a:endParaRPr lang="fr-FR" b="1" dirty="0"/>
          </a:p>
          <a:p>
            <a:endParaRPr lang="fr-FR" b="1" dirty="0"/>
          </a:p>
        </p:txBody>
      </p:sp>
      <p:sp>
        <p:nvSpPr>
          <p:cNvPr id="4" name="Espace réservé du pied de page 4"/>
          <p:cNvSpPr>
            <a:spLocks noGrp="1"/>
          </p:cNvSpPr>
          <p:nvPr>
            <p:ph type="ftr" sz="quarter" idx="11"/>
          </p:nvPr>
        </p:nvSpPr>
        <p:spPr>
          <a:xfrm>
            <a:off x="2555776" y="6381328"/>
            <a:ext cx="4464496" cy="365125"/>
          </a:xfrm>
        </p:spPr>
        <p:txBody>
          <a:bodyPr/>
          <a:lstStyle/>
          <a:p>
            <a:r>
              <a:rPr lang="fr-FR" dirty="0" smtClean="0"/>
              <a:t>SITEX workshop </a:t>
            </a:r>
            <a:r>
              <a:rPr lang="fr-FR" dirty="0" err="1" smtClean="0"/>
              <a:t>with</a:t>
            </a:r>
            <a:r>
              <a:rPr lang="fr-FR" dirty="0" smtClean="0"/>
              <a:t> civil society – 16-17/09/2013</a:t>
            </a:r>
          </a:p>
        </p:txBody>
      </p:sp>
      <p:sp>
        <p:nvSpPr>
          <p:cNvPr id="5" name="Espace réservé du numéro de diapositive 5"/>
          <p:cNvSpPr>
            <a:spLocks noGrp="1"/>
          </p:cNvSpPr>
          <p:nvPr>
            <p:ph type="sldNum" sz="quarter" idx="12"/>
          </p:nvPr>
        </p:nvSpPr>
        <p:spPr>
          <a:xfrm>
            <a:off x="7164288" y="6381328"/>
            <a:ext cx="765448" cy="365125"/>
          </a:xfrm>
        </p:spPr>
        <p:txBody>
          <a:bodyPr/>
          <a:lstStyle/>
          <a:p>
            <a:fld id="{7316D67D-5DED-49AB-9D82-51AAE204037C}" type="slidenum">
              <a:rPr lang="fr-FR" smtClean="0"/>
              <a:pPr/>
              <a:t>2</a:t>
            </a:fld>
            <a:r>
              <a:rPr lang="fr-FR" dirty="0" smtClean="0"/>
              <a:t>/11</a:t>
            </a:r>
            <a:endParaRPr lang="fr-FR" dirty="0"/>
          </a:p>
        </p:txBody>
      </p:sp>
      <p:sp>
        <p:nvSpPr>
          <p:cNvPr id="6" name="Rectangle 28"/>
          <p:cNvSpPr>
            <a:spLocks noChangeArrowheads="1"/>
          </p:cNvSpPr>
          <p:nvPr/>
        </p:nvSpPr>
        <p:spPr bwMode="auto">
          <a:xfrm>
            <a:off x="467544" y="931947"/>
            <a:ext cx="7992888" cy="9848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nchor="ctr">
            <a:spAutoFit/>
          </a:bodyPr>
          <a:lstStyle/>
          <a:p>
            <a:pPr algn="ctr"/>
            <a:r>
              <a:rPr lang="en-GB" sz="3200" dirty="0" smtClean="0"/>
              <a:t>The safety case review: </a:t>
            </a:r>
          </a:p>
          <a:p>
            <a:pPr algn="ctr"/>
            <a:r>
              <a:rPr lang="en-GB" sz="3200" dirty="0" smtClean="0"/>
              <a:t>interactions </a:t>
            </a:r>
            <a:r>
              <a:rPr lang="en-GB" sz="3200" dirty="0"/>
              <a:t>with the </a:t>
            </a:r>
            <a:r>
              <a:rPr lang="en-GB" sz="3200" dirty="0" smtClean="0"/>
              <a:t>civil society</a:t>
            </a:r>
            <a:endParaRPr lang="en-GB" sz="3200" b="1" dirty="0" smtClean="0"/>
          </a:p>
        </p:txBody>
      </p:sp>
    </p:spTree>
    <p:extLst>
      <p:ext uri="{BB962C8B-B14F-4D97-AF65-F5344CB8AC3E}">
        <p14:creationId xmlns:p14="http://schemas.microsoft.com/office/powerpoint/2010/main" val="420078894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7" name="Text Box 5"/>
          <p:cNvSpPr txBox="1">
            <a:spLocks noChangeArrowheads="1"/>
          </p:cNvSpPr>
          <p:nvPr/>
        </p:nvSpPr>
        <p:spPr bwMode="auto">
          <a:xfrm>
            <a:off x="323528" y="1568981"/>
            <a:ext cx="8352928" cy="43499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nSpc>
                <a:spcPts val="1900"/>
              </a:lnSpc>
              <a:spcBef>
                <a:spcPts val="600"/>
              </a:spcBef>
              <a:spcAft>
                <a:spcPts val="600"/>
              </a:spcAft>
            </a:pPr>
            <a:r>
              <a:rPr lang="en-GB" sz="2000" dirty="0"/>
              <a:t>IAEA guide SSG-23 </a:t>
            </a:r>
            <a:r>
              <a:rPr lang="en-GB" sz="2000" dirty="0" smtClean="0"/>
              <a:t>:</a:t>
            </a:r>
          </a:p>
          <a:p>
            <a:pPr marL="722313" indent="-360363">
              <a:lnSpc>
                <a:spcPts val="3000"/>
              </a:lnSpc>
              <a:spcBef>
                <a:spcPts val="600"/>
              </a:spcBef>
              <a:spcAft>
                <a:spcPts val="1200"/>
              </a:spcAft>
            </a:pPr>
            <a:r>
              <a:rPr lang="en-GB" sz="2000" dirty="0" smtClean="0"/>
              <a:t>“</a:t>
            </a:r>
            <a:r>
              <a:rPr lang="en-GB" sz="2000" i="1" dirty="0"/>
              <a:t>the safety case is the collection of scientific, technical, administrative and managerial arguments and evidence in support of the safety of a disposal </a:t>
            </a:r>
            <a:r>
              <a:rPr lang="en-GB" sz="2000" i="1" dirty="0" smtClean="0"/>
              <a:t>facility”</a:t>
            </a:r>
          </a:p>
          <a:p>
            <a:pPr marL="722313" indent="-360363">
              <a:lnSpc>
                <a:spcPts val="3000"/>
              </a:lnSpc>
              <a:spcBef>
                <a:spcPts val="600"/>
              </a:spcBef>
              <a:spcAft>
                <a:spcPts val="1200"/>
              </a:spcAft>
            </a:pPr>
            <a:r>
              <a:rPr lang="en-GB" sz="2000" dirty="0" smtClean="0"/>
              <a:t>= report or </a:t>
            </a:r>
            <a:r>
              <a:rPr lang="en-GB" sz="2000" dirty="0"/>
              <a:t>compilation of </a:t>
            </a:r>
            <a:r>
              <a:rPr lang="en-GB" sz="2000" dirty="0" smtClean="0"/>
              <a:t>reports </a:t>
            </a:r>
            <a:r>
              <a:rPr lang="en-GB" sz="2000" b="1" dirty="0">
                <a:solidFill>
                  <a:srgbClr val="0070C0"/>
                </a:solidFill>
              </a:rPr>
              <a:t>done by the implementer</a:t>
            </a:r>
          </a:p>
          <a:p>
            <a:pPr marL="704850" indent="-342900">
              <a:lnSpc>
                <a:spcPts val="3000"/>
              </a:lnSpc>
              <a:spcBef>
                <a:spcPts val="600"/>
              </a:spcBef>
              <a:spcAft>
                <a:spcPts val="1200"/>
              </a:spcAft>
              <a:buFontTx/>
              <a:buChar char="-"/>
            </a:pPr>
            <a:r>
              <a:rPr lang="en-GB" sz="2000" dirty="0" smtClean="0"/>
              <a:t>with a </a:t>
            </a:r>
            <a:r>
              <a:rPr lang="en-GB" sz="2000" b="1" dirty="0" smtClean="0">
                <a:solidFill>
                  <a:srgbClr val="0070C0"/>
                </a:solidFill>
              </a:rPr>
              <a:t>stepwise evolution </a:t>
            </a:r>
            <a:r>
              <a:rPr lang="en-GB" sz="2000" dirty="0" smtClean="0"/>
              <a:t>and completion, progressively with </a:t>
            </a:r>
            <a:r>
              <a:rPr lang="en-GB" sz="2000" dirty="0"/>
              <a:t>the project of geological disposal repository and over its </a:t>
            </a:r>
            <a:r>
              <a:rPr lang="en-GB" sz="2000" dirty="0" smtClean="0"/>
              <a:t>lifecycle</a:t>
            </a:r>
          </a:p>
          <a:p>
            <a:pPr marL="704850" indent="-342900">
              <a:lnSpc>
                <a:spcPts val="3000"/>
              </a:lnSpc>
              <a:spcBef>
                <a:spcPts val="600"/>
              </a:spcBef>
              <a:spcAft>
                <a:spcPts val="1200"/>
              </a:spcAft>
              <a:buFontTx/>
              <a:buChar char="-"/>
            </a:pPr>
            <a:r>
              <a:rPr lang="en-GB" sz="2000" dirty="0" smtClean="0"/>
              <a:t>when “complete”, with a structured </a:t>
            </a:r>
            <a:r>
              <a:rPr lang="en-GB" sz="2000" b="1" dirty="0" smtClean="0">
                <a:solidFill>
                  <a:srgbClr val="0070C0"/>
                </a:solidFill>
              </a:rPr>
              <a:t>content</a:t>
            </a:r>
            <a:endParaRPr lang="en-GB" sz="2000" b="1" dirty="0">
              <a:solidFill>
                <a:srgbClr val="0070C0"/>
              </a:solidFill>
            </a:endParaRPr>
          </a:p>
          <a:p>
            <a:pPr>
              <a:lnSpc>
                <a:spcPts val="1900"/>
              </a:lnSpc>
              <a:spcBef>
                <a:spcPts val="600"/>
              </a:spcBef>
              <a:spcAft>
                <a:spcPts val="600"/>
              </a:spcAft>
            </a:pPr>
            <a:endParaRPr lang="en-GB" sz="2000" dirty="0" smtClean="0"/>
          </a:p>
        </p:txBody>
      </p:sp>
      <p:sp>
        <p:nvSpPr>
          <p:cNvPr id="7" name="Espace réservé du numéro de diapositive 5"/>
          <p:cNvSpPr>
            <a:spLocks noGrp="1"/>
          </p:cNvSpPr>
          <p:nvPr>
            <p:ph type="sldNum" sz="quarter" idx="12"/>
          </p:nvPr>
        </p:nvSpPr>
        <p:spPr>
          <a:xfrm>
            <a:off x="7164288" y="6381328"/>
            <a:ext cx="765448" cy="365125"/>
          </a:xfrm>
        </p:spPr>
        <p:txBody>
          <a:bodyPr/>
          <a:lstStyle/>
          <a:p>
            <a:fld id="{7316D67D-5DED-49AB-9D82-51AAE204037C}" type="slidenum">
              <a:rPr lang="fr-FR" smtClean="0"/>
              <a:pPr/>
              <a:t>3</a:t>
            </a:fld>
            <a:r>
              <a:rPr lang="fr-FR" dirty="0" smtClean="0"/>
              <a:t>/11</a:t>
            </a:r>
            <a:endParaRPr lang="fr-FR" dirty="0"/>
          </a:p>
        </p:txBody>
      </p:sp>
      <p:sp>
        <p:nvSpPr>
          <p:cNvPr id="8" name="Espace réservé du pied de page 4"/>
          <p:cNvSpPr>
            <a:spLocks noGrp="1"/>
          </p:cNvSpPr>
          <p:nvPr>
            <p:ph type="ftr" sz="quarter" idx="11"/>
          </p:nvPr>
        </p:nvSpPr>
        <p:spPr>
          <a:xfrm>
            <a:off x="2555776" y="6381328"/>
            <a:ext cx="4464496" cy="365125"/>
          </a:xfrm>
        </p:spPr>
        <p:txBody>
          <a:bodyPr/>
          <a:lstStyle/>
          <a:p>
            <a:r>
              <a:rPr lang="fr-FR" dirty="0" smtClean="0"/>
              <a:t>SITEX workshop </a:t>
            </a:r>
            <a:r>
              <a:rPr lang="fr-FR" dirty="0" err="1" smtClean="0"/>
              <a:t>with</a:t>
            </a:r>
            <a:r>
              <a:rPr lang="fr-FR" dirty="0" smtClean="0"/>
              <a:t> civil society – 16-17/09/2013</a:t>
            </a:r>
          </a:p>
        </p:txBody>
      </p:sp>
      <p:sp>
        <p:nvSpPr>
          <p:cNvPr id="9" name="Titre 1"/>
          <p:cNvSpPr>
            <a:spLocks noGrp="1"/>
          </p:cNvSpPr>
          <p:nvPr>
            <p:ph type="title"/>
          </p:nvPr>
        </p:nvSpPr>
        <p:spPr>
          <a:xfrm>
            <a:off x="457200" y="274638"/>
            <a:ext cx="7211144" cy="778098"/>
          </a:xfrm>
        </p:spPr>
        <p:txBody>
          <a:bodyPr>
            <a:normAutofit/>
          </a:bodyPr>
          <a:lstStyle/>
          <a:p>
            <a:r>
              <a:rPr lang="fr-FR" sz="3200" b="1" dirty="0" err="1" smtClean="0"/>
              <a:t>What</a:t>
            </a:r>
            <a:r>
              <a:rPr lang="fr-FR" sz="3200" b="1" dirty="0" smtClean="0"/>
              <a:t> </a:t>
            </a:r>
            <a:r>
              <a:rPr lang="fr-FR" sz="3200" b="1" dirty="0" err="1"/>
              <a:t>is</a:t>
            </a:r>
            <a:r>
              <a:rPr lang="fr-FR" sz="3200" b="1" dirty="0"/>
              <a:t> a </a:t>
            </a:r>
            <a:r>
              <a:rPr lang="fr-FR" sz="3200" b="1" dirty="0" err="1"/>
              <a:t>safety</a:t>
            </a:r>
            <a:r>
              <a:rPr lang="fr-FR" sz="3200" b="1" dirty="0"/>
              <a:t> case</a:t>
            </a:r>
            <a:r>
              <a:rPr lang="fr-FR" sz="3200" b="1" dirty="0" smtClean="0"/>
              <a:t>?  </a:t>
            </a:r>
            <a:r>
              <a:rPr lang="fr-FR" sz="3200" b="1" dirty="0" smtClean="0">
                <a:solidFill>
                  <a:schemeClr val="tx1">
                    <a:lumMod val="50000"/>
                    <a:lumOff val="50000"/>
                  </a:schemeClr>
                </a:solidFill>
              </a:rPr>
              <a:t> </a:t>
            </a:r>
            <a:r>
              <a:rPr lang="fr-FR" sz="3200" dirty="0" smtClean="0">
                <a:solidFill>
                  <a:schemeClr val="tx1">
                    <a:lumMod val="50000"/>
                    <a:lumOff val="50000"/>
                  </a:schemeClr>
                </a:solidFill>
              </a:rPr>
              <a:t>(1/3)</a:t>
            </a:r>
            <a:endParaRPr lang="en-GB" sz="3200" dirty="0">
              <a:solidFill>
                <a:schemeClr val="tx1">
                  <a:lumMod val="50000"/>
                  <a:lumOff val="50000"/>
                </a:schemeClr>
              </a:solidFill>
            </a:endParaRPr>
          </a:p>
        </p:txBody>
      </p:sp>
    </p:spTree>
    <p:extLst>
      <p:ext uri="{BB962C8B-B14F-4D97-AF65-F5344CB8AC3E}">
        <p14:creationId xmlns:p14="http://schemas.microsoft.com/office/powerpoint/2010/main" val="299114243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7" name="Text Box 5"/>
          <p:cNvSpPr txBox="1">
            <a:spLocks noChangeArrowheads="1"/>
          </p:cNvSpPr>
          <p:nvPr/>
        </p:nvSpPr>
        <p:spPr bwMode="auto">
          <a:xfrm>
            <a:off x="611560" y="1568981"/>
            <a:ext cx="8136904" cy="46576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nSpc>
                <a:spcPts val="1900"/>
              </a:lnSpc>
              <a:spcBef>
                <a:spcPts val="600"/>
              </a:spcBef>
              <a:spcAft>
                <a:spcPts val="600"/>
              </a:spcAft>
            </a:pPr>
            <a:r>
              <a:rPr lang="en-GB" sz="2000" dirty="0" smtClean="0"/>
              <a:t>Considered </a:t>
            </a:r>
            <a:r>
              <a:rPr lang="en-GB" sz="2000" b="1" dirty="0">
                <a:solidFill>
                  <a:schemeClr val="accent4">
                    <a:lumMod val="75000"/>
                  </a:schemeClr>
                </a:solidFill>
              </a:rPr>
              <a:t>main </a:t>
            </a:r>
            <a:r>
              <a:rPr lang="en-GB" sz="2000" b="1" dirty="0" smtClean="0">
                <a:solidFill>
                  <a:schemeClr val="accent4">
                    <a:lumMod val="75000"/>
                  </a:schemeClr>
                </a:solidFill>
              </a:rPr>
              <a:t>phases </a:t>
            </a:r>
            <a:r>
              <a:rPr lang="en-GB" sz="2000" dirty="0" smtClean="0"/>
              <a:t>in the </a:t>
            </a:r>
            <a:r>
              <a:rPr lang="en-GB" sz="2000" dirty="0"/>
              <a:t>project </a:t>
            </a:r>
            <a:r>
              <a:rPr lang="en-GB" sz="2000" dirty="0" smtClean="0"/>
              <a:t>and development of </a:t>
            </a:r>
            <a:r>
              <a:rPr lang="en-GB" sz="2000" dirty="0"/>
              <a:t>geological disposal repository </a:t>
            </a:r>
            <a:r>
              <a:rPr lang="en-GB" sz="2000" dirty="0" smtClean="0"/>
              <a:t>(</a:t>
            </a:r>
            <a:r>
              <a:rPr lang="en-GB" sz="2000" i="1" dirty="0" smtClean="0"/>
              <a:t>EPG </a:t>
            </a:r>
            <a:r>
              <a:rPr lang="en-GB" sz="2000" i="1" dirty="0"/>
              <a:t>report 2011-Draft</a:t>
            </a:r>
            <a:r>
              <a:rPr lang="en-GB" sz="2000" dirty="0" smtClean="0"/>
              <a:t>):</a:t>
            </a:r>
            <a:endParaRPr lang="fr-FR" sz="2000" dirty="0"/>
          </a:p>
          <a:p>
            <a:pPr marL="722313" lvl="0" indent="-360363">
              <a:buFont typeface="Arial" pitchFamily="34" charset="0"/>
              <a:buChar char="•"/>
            </a:pPr>
            <a:endParaRPr lang="en-GB" sz="2000" dirty="0" smtClean="0"/>
          </a:p>
          <a:p>
            <a:pPr marL="342900" indent="-342900">
              <a:buFont typeface="Arial" pitchFamily="34" charset="0"/>
              <a:buChar char="•"/>
            </a:pPr>
            <a:endParaRPr lang="en-GB" sz="2000" dirty="0"/>
          </a:p>
          <a:p>
            <a:pPr marL="342900" indent="-342900">
              <a:buFont typeface="Arial" pitchFamily="34" charset="0"/>
              <a:buChar char="•"/>
            </a:pPr>
            <a:endParaRPr lang="en-GB" sz="2000" dirty="0" smtClean="0"/>
          </a:p>
          <a:p>
            <a:pPr marL="342900" indent="-342900">
              <a:buFont typeface="Arial" pitchFamily="34" charset="0"/>
              <a:buChar char="•"/>
            </a:pPr>
            <a:endParaRPr lang="en-GB" sz="2000" dirty="0"/>
          </a:p>
          <a:p>
            <a:pPr marL="342900" indent="-342900">
              <a:buFont typeface="Arial" pitchFamily="34" charset="0"/>
              <a:buChar char="•"/>
            </a:pPr>
            <a:endParaRPr lang="en-GB" sz="2000" dirty="0" smtClean="0"/>
          </a:p>
          <a:p>
            <a:pPr marL="342900" indent="-342900">
              <a:buFont typeface="Arial" pitchFamily="34" charset="0"/>
              <a:buChar char="•"/>
            </a:pPr>
            <a:endParaRPr lang="en-GB" sz="2000" dirty="0"/>
          </a:p>
          <a:p>
            <a:pPr marL="342900" indent="-342900">
              <a:buFont typeface="Arial" pitchFamily="34" charset="0"/>
              <a:buChar char="•"/>
            </a:pPr>
            <a:endParaRPr lang="en-GB" sz="2000" dirty="0"/>
          </a:p>
          <a:p>
            <a:endParaRPr lang="en-GB" sz="2000" dirty="0" smtClean="0"/>
          </a:p>
          <a:p>
            <a:endParaRPr lang="en-GB" sz="2000" dirty="0" smtClean="0"/>
          </a:p>
          <a:p>
            <a:r>
              <a:rPr lang="en-GB" sz="2000" dirty="0" smtClean="0"/>
              <a:t>The “real life” in several countries: one SC to review every 2-3 years during 20 years before operational phase!</a:t>
            </a:r>
          </a:p>
          <a:p>
            <a:pPr marL="342900" indent="-342900">
              <a:buFont typeface="Arial" pitchFamily="34" charset="0"/>
              <a:buChar char="•"/>
            </a:pPr>
            <a:endParaRPr lang="en-GB" sz="2000" dirty="0"/>
          </a:p>
          <a:p>
            <a:pPr marL="342900" indent="-342900">
              <a:buFont typeface="Symbol"/>
              <a:buChar char="Þ"/>
            </a:pPr>
            <a:r>
              <a:rPr lang="en-GB" sz="2000" dirty="0" smtClean="0"/>
              <a:t>long-span and repeated interactions with CS!</a:t>
            </a:r>
          </a:p>
        </p:txBody>
      </p:sp>
      <p:sp>
        <p:nvSpPr>
          <p:cNvPr id="6" name="Rectangle 28"/>
          <p:cNvSpPr>
            <a:spLocks noChangeArrowheads="1"/>
          </p:cNvSpPr>
          <p:nvPr/>
        </p:nvSpPr>
        <p:spPr bwMode="auto">
          <a:xfrm>
            <a:off x="971600" y="967899"/>
            <a:ext cx="6850831" cy="430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nchor="ctr">
            <a:spAutoFit/>
          </a:bodyPr>
          <a:lstStyle/>
          <a:p>
            <a:pPr algn="ctr"/>
            <a:r>
              <a:rPr lang="en-GB" sz="2800" i="1" dirty="0"/>
              <a:t>Stepwise Safety </a:t>
            </a:r>
            <a:r>
              <a:rPr lang="en-GB" sz="2800" i="1" dirty="0" smtClean="0"/>
              <a:t>Case</a:t>
            </a:r>
            <a:endParaRPr lang="en-GB" sz="2800" b="1" i="1" dirty="0" smtClean="0"/>
          </a:p>
        </p:txBody>
      </p:sp>
      <p:sp>
        <p:nvSpPr>
          <p:cNvPr id="8" name="Espace réservé du pied de page 4"/>
          <p:cNvSpPr>
            <a:spLocks noGrp="1"/>
          </p:cNvSpPr>
          <p:nvPr>
            <p:ph type="ftr" sz="quarter" idx="11"/>
          </p:nvPr>
        </p:nvSpPr>
        <p:spPr>
          <a:xfrm>
            <a:off x="2555776" y="6381328"/>
            <a:ext cx="4464496" cy="365125"/>
          </a:xfrm>
        </p:spPr>
        <p:txBody>
          <a:bodyPr/>
          <a:lstStyle/>
          <a:p>
            <a:r>
              <a:rPr lang="fr-FR" dirty="0" smtClean="0"/>
              <a:t>SITEX workshop </a:t>
            </a:r>
            <a:r>
              <a:rPr lang="fr-FR" dirty="0" err="1" smtClean="0"/>
              <a:t>with</a:t>
            </a:r>
            <a:r>
              <a:rPr lang="fr-FR" dirty="0" smtClean="0"/>
              <a:t> civil society – 16-17/09/2013</a:t>
            </a:r>
          </a:p>
        </p:txBody>
      </p:sp>
      <p:sp>
        <p:nvSpPr>
          <p:cNvPr id="3" name="Flèche vers le bas 2"/>
          <p:cNvSpPr/>
          <p:nvPr/>
        </p:nvSpPr>
        <p:spPr>
          <a:xfrm>
            <a:off x="1331640" y="2348880"/>
            <a:ext cx="6598802" cy="2448272"/>
          </a:xfrm>
          <a:prstGeom prst="downArrow">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marL="361950" lvl="0" algn="ctr"/>
            <a:endParaRPr lang="en-GB" dirty="0" smtClean="0"/>
          </a:p>
          <a:p>
            <a:pPr marL="361950" lvl="0" algn="ctr"/>
            <a:r>
              <a:rPr lang="en-GB" dirty="0" smtClean="0"/>
              <a:t>Conceptualization</a:t>
            </a:r>
            <a:endParaRPr lang="fr-FR" dirty="0"/>
          </a:p>
          <a:p>
            <a:pPr marL="361950" lvl="0" algn="ctr"/>
            <a:r>
              <a:rPr lang="en-GB" dirty="0" smtClean="0"/>
              <a:t>Site </a:t>
            </a:r>
            <a:r>
              <a:rPr lang="en-GB" dirty="0"/>
              <a:t>investigation &amp; </a:t>
            </a:r>
            <a:r>
              <a:rPr lang="en-GB" dirty="0" smtClean="0"/>
              <a:t>selection</a:t>
            </a:r>
            <a:endParaRPr lang="fr-FR" dirty="0"/>
          </a:p>
          <a:p>
            <a:pPr marL="361950" lvl="0" algn="ctr"/>
            <a:r>
              <a:rPr lang="en-GB" dirty="0" smtClean="0"/>
              <a:t>Reference </a:t>
            </a:r>
            <a:r>
              <a:rPr lang="en-GB" dirty="0"/>
              <a:t>design </a:t>
            </a:r>
            <a:endParaRPr lang="en-GB" dirty="0" smtClean="0"/>
          </a:p>
          <a:p>
            <a:pPr marL="361950" lvl="0" algn="ctr"/>
            <a:r>
              <a:rPr lang="en-GB" dirty="0" smtClean="0"/>
              <a:t>Construction</a:t>
            </a:r>
            <a:endParaRPr lang="fr-FR" dirty="0"/>
          </a:p>
          <a:p>
            <a:pPr marL="361950" lvl="0" algn="ctr"/>
            <a:r>
              <a:rPr lang="en-GB" dirty="0" smtClean="0"/>
              <a:t>Operation</a:t>
            </a:r>
            <a:endParaRPr lang="fr-FR" dirty="0"/>
          </a:p>
          <a:p>
            <a:pPr marL="361950" algn="ctr"/>
            <a:r>
              <a:rPr lang="en-GB" dirty="0" smtClean="0"/>
              <a:t>Post-closure</a:t>
            </a:r>
            <a:endParaRPr lang="en-GB" dirty="0"/>
          </a:p>
        </p:txBody>
      </p:sp>
      <p:sp>
        <p:nvSpPr>
          <p:cNvPr id="11" name="Titre 1"/>
          <p:cNvSpPr>
            <a:spLocks noGrp="1"/>
          </p:cNvSpPr>
          <p:nvPr>
            <p:ph type="title"/>
          </p:nvPr>
        </p:nvSpPr>
        <p:spPr>
          <a:xfrm>
            <a:off x="457200" y="188640"/>
            <a:ext cx="7211144" cy="778098"/>
          </a:xfrm>
        </p:spPr>
        <p:txBody>
          <a:bodyPr>
            <a:normAutofit/>
          </a:bodyPr>
          <a:lstStyle/>
          <a:p>
            <a:r>
              <a:rPr lang="fr-FR" sz="3200" b="1" dirty="0" err="1" smtClean="0"/>
              <a:t>What</a:t>
            </a:r>
            <a:r>
              <a:rPr lang="fr-FR" sz="3200" b="1" dirty="0" smtClean="0"/>
              <a:t> </a:t>
            </a:r>
            <a:r>
              <a:rPr lang="fr-FR" sz="3200" b="1" dirty="0" err="1"/>
              <a:t>is</a:t>
            </a:r>
            <a:r>
              <a:rPr lang="fr-FR" sz="3200" b="1" dirty="0"/>
              <a:t> a </a:t>
            </a:r>
            <a:r>
              <a:rPr lang="fr-FR" sz="3200" b="1" dirty="0" err="1"/>
              <a:t>safety</a:t>
            </a:r>
            <a:r>
              <a:rPr lang="fr-FR" sz="3200" b="1" dirty="0"/>
              <a:t> case</a:t>
            </a:r>
            <a:r>
              <a:rPr lang="fr-FR" sz="3200" b="1" dirty="0" smtClean="0"/>
              <a:t>?  </a:t>
            </a:r>
            <a:r>
              <a:rPr lang="fr-FR" sz="3200" b="1" dirty="0" smtClean="0">
                <a:solidFill>
                  <a:schemeClr val="tx1">
                    <a:lumMod val="50000"/>
                    <a:lumOff val="50000"/>
                  </a:schemeClr>
                </a:solidFill>
              </a:rPr>
              <a:t> </a:t>
            </a:r>
            <a:r>
              <a:rPr lang="fr-FR" sz="3200" dirty="0" smtClean="0">
                <a:solidFill>
                  <a:schemeClr val="tx1">
                    <a:lumMod val="50000"/>
                    <a:lumOff val="50000"/>
                  </a:schemeClr>
                </a:solidFill>
              </a:rPr>
              <a:t>(2/3)</a:t>
            </a:r>
            <a:endParaRPr lang="en-GB" sz="3200" dirty="0">
              <a:solidFill>
                <a:schemeClr val="tx1">
                  <a:lumMod val="50000"/>
                  <a:lumOff val="50000"/>
                </a:schemeClr>
              </a:solidFill>
            </a:endParaRPr>
          </a:p>
        </p:txBody>
      </p:sp>
      <p:sp>
        <p:nvSpPr>
          <p:cNvPr id="9" name="Espace réservé du numéro de diapositive 5"/>
          <p:cNvSpPr>
            <a:spLocks noGrp="1"/>
          </p:cNvSpPr>
          <p:nvPr>
            <p:ph type="sldNum" sz="quarter" idx="12"/>
          </p:nvPr>
        </p:nvSpPr>
        <p:spPr>
          <a:xfrm>
            <a:off x="7164288" y="6381328"/>
            <a:ext cx="765448" cy="365125"/>
          </a:xfrm>
        </p:spPr>
        <p:txBody>
          <a:bodyPr/>
          <a:lstStyle/>
          <a:p>
            <a:fld id="{7316D67D-5DED-49AB-9D82-51AAE204037C}" type="slidenum">
              <a:rPr lang="fr-FR" smtClean="0"/>
              <a:pPr/>
              <a:t>4</a:t>
            </a:fld>
            <a:r>
              <a:rPr lang="fr-FR" dirty="0" smtClean="0"/>
              <a:t>/11</a:t>
            </a:r>
            <a:endParaRPr lang="fr-FR" dirty="0"/>
          </a:p>
        </p:txBody>
      </p:sp>
    </p:spTree>
    <p:extLst>
      <p:ext uri="{BB962C8B-B14F-4D97-AF65-F5344CB8AC3E}">
        <p14:creationId xmlns:p14="http://schemas.microsoft.com/office/powerpoint/2010/main" val="214781628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634678"/>
            <a:ext cx="7715200" cy="778098"/>
          </a:xfrm>
        </p:spPr>
        <p:txBody>
          <a:bodyPr>
            <a:normAutofit/>
          </a:bodyPr>
          <a:lstStyle/>
          <a:p>
            <a:r>
              <a:rPr lang="fr-FR" sz="2800" i="1" dirty="0" smtClean="0"/>
              <a:t>« Complete » </a:t>
            </a:r>
            <a:r>
              <a:rPr lang="fr-FR" sz="2800" i="1" dirty="0" err="1" smtClean="0"/>
              <a:t>safety</a:t>
            </a:r>
            <a:r>
              <a:rPr lang="fr-FR" sz="2800" i="1" dirty="0" smtClean="0"/>
              <a:t> case</a:t>
            </a:r>
            <a:endParaRPr lang="en-GB" sz="2800" i="1" dirty="0"/>
          </a:p>
        </p:txBody>
      </p:sp>
      <p:sp>
        <p:nvSpPr>
          <p:cNvPr id="3" name="Espace réservé du contenu 2"/>
          <p:cNvSpPr>
            <a:spLocks noGrp="1"/>
          </p:cNvSpPr>
          <p:nvPr>
            <p:ph idx="1"/>
          </p:nvPr>
        </p:nvSpPr>
        <p:spPr/>
        <p:txBody>
          <a:bodyPr/>
          <a:lstStyle/>
          <a:p>
            <a:endParaRPr lang="en-GB"/>
          </a:p>
        </p:txBody>
      </p:sp>
      <p:pic>
        <p:nvPicPr>
          <p:cNvPr id="4"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3358" t="17762" r="5747" b="4925"/>
          <a:stretch/>
        </p:blipFill>
        <p:spPr bwMode="auto">
          <a:xfrm>
            <a:off x="179511" y="1178856"/>
            <a:ext cx="8719615" cy="55625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Titre 1"/>
          <p:cNvSpPr txBox="1">
            <a:spLocks/>
          </p:cNvSpPr>
          <p:nvPr/>
        </p:nvSpPr>
        <p:spPr>
          <a:xfrm>
            <a:off x="457200" y="130622"/>
            <a:ext cx="7211144" cy="778098"/>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fr-FR" sz="3200" b="1" dirty="0" err="1" smtClean="0"/>
              <a:t>What</a:t>
            </a:r>
            <a:r>
              <a:rPr lang="fr-FR" sz="3200" b="1" dirty="0" smtClean="0"/>
              <a:t> </a:t>
            </a:r>
            <a:r>
              <a:rPr lang="fr-FR" sz="3200" b="1" dirty="0" err="1" smtClean="0"/>
              <a:t>is</a:t>
            </a:r>
            <a:r>
              <a:rPr lang="fr-FR" sz="3200" b="1" dirty="0" smtClean="0"/>
              <a:t> a </a:t>
            </a:r>
            <a:r>
              <a:rPr lang="fr-FR" sz="3200" b="1" dirty="0" err="1" smtClean="0"/>
              <a:t>safety</a:t>
            </a:r>
            <a:r>
              <a:rPr lang="fr-FR" sz="3200" b="1" dirty="0" smtClean="0"/>
              <a:t> case?  </a:t>
            </a:r>
            <a:r>
              <a:rPr lang="fr-FR" sz="3200" b="1" dirty="0" smtClean="0">
                <a:solidFill>
                  <a:schemeClr val="tx1">
                    <a:lumMod val="50000"/>
                    <a:lumOff val="50000"/>
                  </a:schemeClr>
                </a:solidFill>
              </a:rPr>
              <a:t> </a:t>
            </a:r>
            <a:r>
              <a:rPr lang="fr-FR" sz="3200" dirty="0" smtClean="0">
                <a:solidFill>
                  <a:schemeClr val="tx1">
                    <a:lumMod val="50000"/>
                    <a:lumOff val="50000"/>
                  </a:schemeClr>
                </a:solidFill>
              </a:rPr>
              <a:t>(3/3)</a:t>
            </a:r>
            <a:endParaRPr lang="en-GB" sz="3200" dirty="0">
              <a:solidFill>
                <a:schemeClr val="tx1">
                  <a:lumMod val="50000"/>
                  <a:lumOff val="50000"/>
                </a:schemeClr>
              </a:solidFill>
            </a:endParaRPr>
          </a:p>
        </p:txBody>
      </p:sp>
      <p:sp>
        <p:nvSpPr>
          <p:cNvPr id="9" name="Espace réservé du numéro de diapositive 5"/>
          <p:cNvSpPr>
            <a:spLocks noGrp="1"/>
          </p:cNvSpPr>
          <p:nvPr>
            <p:ph type="sldNum" sz="quarter" idx="12"/>
          </p:nvPr>
        </p:nvSpPr>
        <p:spPr>
          <a:xfrm>
            <a:off x="7164288" y="6381328"/>
            <a:ext cx="765448" cy="365125"/>
          </a:xfrm>
        </p:spPr>
        <p:txBody>
          <a:bodyPr/>
          <a:lstStyle/>
          <a:p>
            <a:fld id="{7316D67D-5DED-49AB-9D82-51AAE204037C}" type="slidenum">
              <a:rPr lang="fr-FR" smtClean="0"/>
              <a:pPr/>
              <a:t>5</a:t>
            </a:fld>
            <a:r>
              <a:rPr lang="fr-FR" dirty="0" smtClean="0"/>
              <a:t>/11</a:t>
            </a:r>
            <a:endParaRPr lang="fr-FR" dirty="0"/>
          </a:p>
        </p:txBody>
      </p:sp>
    </p:spTree>
    <p:extLst>
      <p:ext uri="{BB962C8B-B14F-4D97-AF65-F5344CB8AC3E}">
        <p14:creationId xmlns:p14="http://schemas.microsoft.com/office/powerpoint/2010/main" val="300761268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7" name="Text Box 5"/>
          <p:cNvSpPr txBox="1">
            <a:spLocks noChangeArrowheads="1"/>
          </p:cNvSpPr>
          <p:nvPr/>
        </p:nvSpPr>
        <p:spPr bwMode="auto">
          <a:xfrm>
            <a:off x="755576" y="1260465"/>
            <a:ext cx="7560840" cy="47859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Aft>
                <a:spcPts val="600"/>
              </a:spcAft>
            </a:pPr>
            <a:r>
              <a:rPr lang="en-GB" sz="2000" dirty="0" smtClean="0"/>
              <a:t>Analysis of the implementer’s documents (safety case or parts of it) by independent experts, to a certain angle (as requested by the regulator), so as to </a:t>
            </a:r>
            <a:r>
              <a:rPr lang="en-GB" sz="2000" dirty="0"/>
              <a:t>support the regulator for taking </a:t>
            </a:r>
            <a:r>
              <a:rPr lang="en-GB" sz="2000" dirty="0" smtClean="0"/>
              <a:t>decisions</a:t>
            </a:r>
          </a:p>
          <a:p>
            <a:pPr>
              <a:spcAft>
                <a:spcPts val="600"/>
              </a:spcAft>
            </a:pPr>
            <a:endParaRPr lang="en-GB" sz="2000" dirty="0"/>
          </a:p>
          <a:p>
            <a:pPr>
              <a:spcAft>
                <a:spcPts val="600"/>
              </a:spcAft>
            </a:pPr>
            <a:endParaRPr lang="en-GB" sz="2000" dirty="0" smtClean="0"/>
          </a:p>
          <a:p>
            <a:pPr>
              <a:spcAft>
                <a:spcPts val="600"/>
              </a:spcAft>
            </a:pPr>
            <a:endParaRPr lang="en-GB" sz="2000" dirty="0" smtClean="0"/>
          </a:p>
          <a:p>
            <a:pPr>
              <a:spcAft>
                <a:spcPts val="600"/>
              </a:spcAft>
            </a:pPr>
            <a:endParaRPr lang="en-GB" sz="2000" dirty="0"/>
          </a:p>
          <a:p>
            <a:pPr marL="342900" indent="-342900">
              <a:spcAft>
                <a:spcPts val="600"/>
              </a:spcAft>
              <a:buFontTx/>
              <a:buChar char="-"/>
            </a:pPr>
            <a:r>
              <a:rPr lang="fr-FR" sz="2000" dirty="0" err="1" smtClean="0"/>
              <a:t>Variety</a:t>
            </a:r>
            <a:r>
              <a:rPr lang="fr-FR" sz="2000" dirty="0" smtClean="0"/>
              <a:t> </a:t>
            </a:r>
            <a:r>
              <a:rPr lang="fr-FR" sz="2000" dirty="0"/>
              <a:t>of </a:t>
            </a:r>
            <a:r>
              <a:rPr lang="fr-FR" sz="2000" dirty="0" err="1"/>
              <a:t>needed</a:t>
            </a:r>
            <a:r>
              <a:rPr lang="fr-FR" sz="2000" dirty="0"/>
              <a:t> </a:t>
            </a:r>
            <a:r>
              <a:rPr lang="fr-FR" sz="2000" b="1" dirty="0" err="1"/>
              <a:t>competences</a:t>
            </a:r>
            <a:endParaRPr lang="en-GB" sz="2000" b="1" dirty="0" smtClean="0"/>
          </a:p>
          <a:p>
            <a:pPr marL="342900" indent="-342900">
              <a:spcAft>
                <a:spcPts val="600"/>
              </a:spcAft>
              <a:buFontTx/>
              <a:buChar char="-"/>
            </a:pPr>
            <a:endParaRPr lang="en-GB" sz="2000" dirty="0" smtClean="0"/>
          </a:p>
          <a:p>
            <a:pPr marL="342900" indent="-342900">
              <a:spcAft>
                <a:spcPts val="600"/>
              </a:spcAft>
              <a:buFontTx/>
              <a:buChar char="-"/>
            </a:pPr>
            <a:r>
              <a:rPr lang="en-GB" sz="2000" dirty="0" smtClean="0"/>
              <a:t>SITEX work: proposal </a:t>
            </a:r>
            <a:r>
              <a:rPr lang="en-GB" sz="2000" dirty="0"/>
              <a:t>of </a:t>
            </a:r>
            <a:r>
              <a:rPr lang="en-GB" sz="2000" b="1" dirty="0" smtClean="0"/>
              <a:t>grids for technical </a:t>
            </a:r>
            <a:r>
              <a:rPr lang="en-GB" sz="2000" b="1" dirty="0"/>
              <a:t>review </a:t>
            </a:r>
            <a:r>
              <a:rPr lang="en-GB" sz="2000" b="1" dirty="0" smtClean="0"/>
              <a:t>of the SC </a:t>
            </a:r>
            <a:r>
              <a:rPr lang="en-GB" sz="2000" dirty="0" smtClean="0"/>
              <a:t>for </a:t>
            </a:r>
            <a:r>
              <a:rPr lang="en-GB" sz="2000" dirty="0"/>
              <a:t>each phase of development of the safety case  </a:t>
            </a:r>
            <a:endParaRPr lang="en-GB" sz="2000" dirty="0" smtClean="0"/>
          </a:p>
          <a:p>
            <a:pPr marL="342900" indent="-342900">
              <a:spcAft>
                <a:spcPts val="600"/>
              </a:spcAft>
              <a:buFontTx/>
              <a:buChar char="-"/>
            </a:pPr>
            <a:endParaRPr lang="en-GB" sz="2000" dirty="0"/>
          </a:p>
          <a:p>
            <a:pPr marL="342900" indent="-342900">
              <a:spcAft>
                <a:spcPts val="600"/>
              </a:spcAft>
              <a:buFontTx/>
              <a:buChar char="-"/>
            </a:pPr>
            <a:r>
              <a:rPr lang="en-GB" sz="2000" dirty="0" smtClean="0"/>
              <a:t>technical review in several </a:t>
            </a:r>
            <a:r>
              <a:rPr lang="en-GB" sz="2000" b="1" dirty="0" smtClean="0"/>
              <a:t>steps</a:t>
            </a:r>
          </a:p>
        </p:txBody>
      </p:sp>
      <p:sp>
        <p:nvSpPr>
          <p:cNvPr id="7" name="Espace réservé du numéro de diapositive 5"/>
          <p:cNvSpPr>
            <a:spLocks noGrp="1"/>
          </p:cNvSpPr>
          <p:nvPr>
            <p:ph type="sldNum" sz="quarter" idx="12"/>
          </p:nvPr>
        </p:nvSpPr>
        <p:spPr>
          <a:xfrm>
            <a:off x="7164288" y="6381328"/>
            <a:ext cx="765448" cy="365125"/>
          </a:xfrm>
        </p:spPr>
        <p:txBody>
          <a:bodyPr/>
          <a:lstStyle/>
          <a:p>
            <a:r>
              <a:rPr lang="fr-FR" dirty="0" smtClean="0"/>
              <a:t>6/11</a:t>
            </a:r>
            <a:endParaRPr lang="fr-FR" dirty="0"/>
          </a:p>
        </p:txBody>
      </p:sp>
      <p:sp>
        <p:nvSpPr>
          <p:cNvPr id="9" name="Espace réservé du pied de page 4"/>
          <p:cNvSpPr>
            <a:spLocks noGrp="1"/>
          </p:cNvSpPr>
          <p:nvPr>
            <p:ph type="ftr" sz="quarter" idx="11"/>
          </p:nvPr>
        </p:nvSpPr>
        <p:spPr>
          <a:xfrm>
            <a:off x="2555776" y="6381328"/>
            <a:ext cx="4464496" cy="365125"/>
          </a:xfrm>
        </p:spPr>
        <p:txBody>
          <a:bodyPr/>
          <a:lstStyle/>
          <a:p>
            <a:r>
              <a:rPr lang="fr-FR" dirty="0" smtClean="0"/>
              <a:t>SITEX Project – 2</a:t>
            </a:r>
            <a:r>
              <a:rPr lang="fr-FR" baseline="30000" dirty="0" smtClean="0"/>
              <a:t>nd</a:t>
            </a:r>
            <a:r>
              <a:rPr lang="fr-FR" dirty="0" smtClean="0"/>
              <a:t> WP2 Meeting  – 29-30/01/2012</a:t>
            </a:r>
          </a:p>
        </p:txBody>
      </p:sp>
      <p:pic>
        <p:nvPicPr>
          <p:cNvPr id="5" name="Picture 2">
            <a:hlinkClick r:id="rId3" action="ppaction://hlinksldjump"/>
          </p:cNvPr>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30936" t="22186" r="15124" b="10930"/>
          <a:stretch/>
        </p:blipFill>
        <p:spPr bwMode="auto">
          <a:xfrm>
            <a:off x="6164017" y="1988840"/>
            <a:ext cx="2512439" cy="17514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7" name="Rectangle 28"/>
          <p:cNvSpPr>
            <a:spLocks noChangeArrowheads="1"/>
          </p:cNvSpPr>
          <p:nvPr/>
        </p:nvSpPr>
        <p:spPr bwMode="auto">
          <a:xfrm>
            <a:off x="395536" y="183799"/>
            <a:ext cx="7200800" cy="4585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nchor="ctr">
            <a:spAutoFit/>
          </a:bodyPr>
          <a:lstStyle/>
          <a:p>
            <a:pPr algn="ctr">
              <a:lnSpc>
                <a:spcPts val="3500"/>
              </a:lnSpc>
            </a:pPr>
            <a:r>
              <a:rPr lang="fr-FR" sz="3600" b="1" spc="-30" dirty="0" smtClean="0"/>
              <a:t>   </a:t>
            </a:r>
            <a:r>
              <a:rPr lang="fr-FR" sz="3600" b="1" spc="-30" dirty="0" err="1" smtClean="0"/>
              <a:t>What</a:t>
            </a:r>
            <a:r>
              <a:rPr lang="fr-FR" sz="3600" b="1" spc="-30" dirty="0" smtClean="0"/>
              <a:t> </a:t>
            </a:r>
            <a:r>
              <a:rPr lang="fr-FR" sz="3600" b="1" spc="-30" dirty="0" err="1"/>
              <a:t>is</a:t>
            </a:r>
            <a:r>
              <a:rPr lang="fr-FR" sz="3600" b="1" spc="-30" dirty="0"/>
              <a:t> </a:t>
            </a:r>
            <a:r>
              <a:rPr lang="fr-FR" sz="3600" b="1" spc="-30" dirty="0" smtClean="0"/>
              <a:t>a </a:t>
            </a:r>
            <a:r>
              <a:rPr lang="fr-FR" sz="3600" b="1" spc="-30" dirty="0" err="1" smtClean="0"/>
              <a:t>technical</a:t>
            </a:r>
            <a:r>
              <a:rPr lang="fr-FR" sz="3600" b="1" spc="-30" dirty="0" smtClean="0"/>
              <a:t> </a:t>
            </a:r>
            <a:r>
              <a:rPr lang="fr-FR" sz="3600" b="1" spc="-30" dirty="0" err="1" smtClean="0"/>
              <a:t>review</a:t>
            </a:r>
            <a:r>
              <a:rPr lang="fr-FR" sz="3600" b="1" spc="-30" dirty="0" smtClean="0"/>
              <a:t>? </a:t>
            </a:r>
            <a:r>
              <a:rPr lang="fr-FR" sz="3600" spc="-30" dirty="0" smtClean="0">
                <a:solidFill>
                  <a:schemeClr val="tx1">
                    <a:lumMod val="50000"/>
                    <a:lumOff val="50000"/>
                  </a:schemeClr>
                </a:solidFill>
              </a:rPr>
              <a:t>(1/5)</a:t>
            </a:r>
            <a:endParaRPr lang="en-GB" sz="3600" spc="-30" dirty="0" smtClean="0">
              <a:solidFill>
                <a:schemeClr val="tx1">
                  <a:lumMod val="50000"/>
                  <a:lumOff val="50000"/>
                </a:schemeClr>
              </a:solidFill>
            </a:endParaRPr>
          </a:p>
        </p:txBody>
      </p:sp>
    </p:spTree>
    <p:extLst>
      <p:ext uri="{BB962C8B-B14F-4D97-AF65-F5344CB8AC3E}">
        <p14:creationId xmlns:p14="http://schemas.microsoft.com/office/powerpoint/2010/main" val="118289096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7" name="Text Box 5"/>
          <p:cNvSpPr txBox="1">
            <a:spLocks noChangeArrowheads="1"/>
          </p:cNvSpPr>
          <p:nvPr/>
        </p:nvSpPr>
        <p:spPr bwMode="auto">
          <a:xfrm>
            <a:off x="282787" y="980728"/>
            <a:ext cx="8658162" cy="57861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342900" indent="-342900">
              <a:spcAft>
                <a:spcPts val="600"/>
              </a:spcAft>
              <a:buFont typeface="Arial" pitchFamily="34" charset="0"/>
              <a:buChar char="•"/>
            </a:pPr>
            <a:r>
              <a:rPr lang="en-GB" sz="2000" dirty="0"/>
              <a:t>Required attitudes and general skills of experts</a:t>
            </a:r>
          </a:p>
          <a:p>
            <a:pPr marL="342900" indent="-342900">
              <a:lnSpc>
                <a:spcPct val="500000"/>
              </a:lnSpc>
              <a:spcAft>
                <a:spcPts val="600"/>
              </a:spcAft>
              <a:buFont typeface="Arial" pitchFamily="34" charset="0"/>
              <a:buChar char="•"/>
            </a:pPr>
            <a:r>
              <a:rPr lang="en-GB" sz="2000" dirty="0"/>
              <a:t>Staff organization, profiles of </a:t>
            </a:r>
            <a:r>
              <a:rPr lang="en-GB" sz="2000" dirty="0" smtClean="0"/>
              <a:t>experts</a:t>
            </a:r>
          </a:p>
          <a:p>
            <a:pPr marL="342900" indent="-342900">
              <a:lnSpc>
                <a:spcPct val="300000"/>
              </a:lnSpc>
              <a:spcAft>
                <a:spcPts val="600"/>
              </a:spcAft>
              <a:buFont typeface="Arial" pitchFamily="34" charset="0"/>
              <a:buChar char="•"/>
            </a:pPr>
            <a:r>
              <a:rPr lang="en-GB" sz="2000" dirty="0" smtClean="0"/>
              <a:t>Technical knowledge</a:t>
            </a:r>
          </a:p>
          <a:p>
            <a:pPr marL="342900" indent="-342900">
              <a:lnSpc>
                <a:spcPct val="850000"/>
              </a:lnSpc>
              <a:spcBef>
                <a:spcPts val="300"/>
              </a:spcBef>
              <a:buFont typeface="Arial" pitchFamily="34" charset="0"/>
              <a:buChar char="•"/>
            </a:pPr>
            <a:r>
              <a:rPr lang="en-GB" sz="2000" dirty="0" err="1" smtClean="0"/>
              <a:t>upkeeping</a:t>
            </a:r>
            <a:r>
              <a:rPr lang="en-GB" sz="2000" dirty="0" smtClean="0"/>
              <a:t> and increase of competences</a:t>
            </a:r>
          </a:p>
        </p:txBody>
      </p:sp>
      <p:sp>
        <p:nvSpPr>
          <p:cNvPr id="6" name="Rectangle 28"/>
          <p:cNvSpPr>
            <a:spLocks noChangeArrowheads="1"/>
          </p:cNvSpPr>
          <p:nvPr/>
        </p:nvSpPr>
        <p:spPr bwMode="auto">
          <a:xfrm>
            <a:off x="1331640" y="621849"/>
            <a:ext cx="5184576" cy="430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nchor="ctr">
            <a:spAutoFit/>
          </a:bodyPr>
          <a:lstStyle/>
          <a:p>
            <a:pPr algn="ctr"/>
            <a:r>
              <a:rPr lang="en-GB" sz="2800" i="1" dirty="0"/>
              <a:t>Competence of experts</a:t>
            </a:r>
            <a:endParaRPr lang="en-GB" sz="2800" b="1" i="1" dirty="0" smtClean="0"/>
          </a:p>
        </p:txBody>
      </p:sp>
      <p:sp>
        <p:nvSpPr>
          <p:cNvPr id="8" name="Espace réservé du pied de page 4"/>
          <p:cNvSpPr>
            <a:spLocks noGrp="1"/>
          </p:cNvSpPr>
          <p:nvPr>
            <p:ph type="ftr" sz="quarter" idx="11"/>
          </p:nvPr>
        </p:nvSpPr>
        <p:spPr>
          <a:xfrm>
            <a:off x="2555776" y="6381328"/>
            <a:ext cx="4464496" cy="365125"/>
          </a:xfrm>
        </p:spPr>
        <p:txBody>
          <a:bodyPr/>
          <a:lstStyle/>
          <a:p>
            <a:r>
              <a:rPr lang="fr-FR" dirty="0" smtClean="0"/>
              <a:t>SITEX workshop </a:t>
            </a:r>
            <a:r>
              <a:rPr lang="fr-FR" dirty="0" err="1" smtClean="0"/>
              <a:t>with</a:t>
            </a:r>
            <a:r>
              <a:rPr lang="fr-FR" dirty="0" smtClean="0"/>
              <a:t> civil society – 16-17/09/2013</a:t>
            </a:r>
          </a:p>
        </p:txBody>
      </p:sp>
      <p:sp>
        <p:nvSpPr>
          <p:cNvPr id="2" name="Rectangle 1"/>
          <p:cNvSpPr/>
          <p:nvPr/>
        </p:nvSpPr>
        <p:spPr>
          <a:xfrm>
            <a:off x="967987" y="1192048"/>
            <a:ext cx="7924493" cy="1200906"/>
          </a:xfrm>
          <a:prstGeom prst="rect">
            <a:avLst/>
          </a:prstGeom>
        </p:spPr>
        <p:txBody>
          <a:bodyPr wrap="square">
            <a:spAutoFit/>
          </a:bodyPr>
          <a:lstStyle/>
          <a:p>
            <a:pPr marL="1795463" lvl="0" indent="-361950">
              <a:lnSpc>
                <a:spcPts val="800"/>
              </a:lnSpc>
              <a:buSzPct val="70000"/>
              <a:buFont typeface="Calibri" pitchFamily="34" charset="0"/>
              <a:buChar char="─"/>
            </a:pPr>
            <a:endParaRPr lang="en-GB" sz="1400" dirty="0" smtClean="0"/>
          </a:p>
          <a:p>
            <a:pPr marL="1447800" lvl="1" indent="-195263">
              <a:lnSpc>
                <a:spcPts val="1300"/>
              </a:lnSpc>
              <a:buSzPct val="70000"/>
              <a:buFont typeface="Arial" pitchFamily="34" charset="0"/>
              <a:buChar char="•"/>
            </a:pPr>
            <a:r>
              <a:rPr lang="en-GB" sz="1400" dirty="0"/>
              <a:t>neutral, impartial, respectful of the stakeholders, trustworthy, fair, sincere, honest, discrete</a:t>
            </a:r>
            <a:r>
              <a:rPr lang="fr-FR" sz="1400" dirty="0"/>
              <a:t>, </a:t>
            </a:r>
            <a:r>
              <a:rPr lang="en-GB" sz="1400" dirty="0"/>
              <a:t>team worker and with cooperative attitude...</a:t>
            </a:r>
            <a:endParaRPr lang="fr-FR" sz="1400" dirty="0"/>
          </a:p>
          <a:p>
            <a:pPr marL="1447800" indent="-195263">
              <a:lnSpc>
                <a:spcPts val="1300"/>
              </a:lnSpc>
              <a:buSzPct val="70000"/>
              <a:buFont typeface="Arial" pitchFamily="34" charset="0"/>
              <a:buChar char="•"/>
            </a:pPr>
            <a:r>
              <a:rPr lang="en-GB" sz="1400" dirty="0" smtClean="0"/>
              <a:t>capable </a:t>
            </a:r>
            <a:r>
              <a:rPr lang="en-GB" sz="1400" dirty="0"/>
              <a:t>of understanding, observing, analysing, discerning, persevering and </a:t>
            </a:r>
            <a:r>
              <a:rPr lang="en-GB" sz="1400" dirty="0" smtClean="0"/>
              <a:t>dialectical</a:t>
            </a:r>
          </a:p>
          <a:p>
            <a:pPr marL="1447800" lvl="0" indent="-195263">
              <a:lnSpc>
                <a:spcPts val="1300"/>
              </a:lnSpc>
              <a:buSzPct val="70000"/>
              <a:buFont typeface="Arial" pitchFamily="34" charset="0"/>
              <a:buChar char="•"/>
            </a:pPr>
            <a:r>
              <a:rPr lang="en-GB" sz="1400" dirty="0" smtClean="0"/>
              <a:t>drawing-up a </a:t>
            </a:r>
            <a:r>
              <a:rPr lang="en-GB" sz="1400" dirty="0"/>
              <a:t>comprehensible </a:t>
            </a:r>
            <a:r>
              <a:rPr lang="en-GB" sz="1400" dirty="0" smtClean="0"/>
              <a:t>assessment </a:t>
            </a:r>
            <a:r>
              <a:rPr lang="en-GB" sz="1400" dirty="0"/>
              <a:t>report </a:t>
            </a:r>
            <a:endParaRPr lang="en-GB" sz="1400" dirty="0" smtClean="0"/>
          </a:p>
          <a:p>
            <a:pPr marL="1447800" lvl="0" indent="-195263">
              <a:lnSpc>
                <a:spcPts val="1300"/>
              </a:lnSpc>
              <a:buSzPct val="70000"/>
              <a:buFont typeface="Arial" pitchFamily="34" charset="0"/>
              <a:buChar char="•"/>
            </a:pPr>
            <a:r>
              <a:rPr lang="en-GB" sz="1400" dirty="0" smtClean="0"/>
              <a:t>aware </a:t>
            </a:r>
            <a:r>
              <a:rPr lang="en-GB" sz="1400" dirty="0"/>
              <a:t>of the relevance and importance of its activities </a:t>
            </a:r>
            <a:endParaRPr lang="en-GB" sz="1400" dirty="0" smtClean="0"/>
          </a:p>
          <a:p>
            <a:pPr marL="1447800" indent="-195263">
              <a:lnSpc>
                <a:spcPts val="1300"/>
              </a:lnSpc>
              <a:buSzPct val="70000"/>
              <a:buFont typeface="Arial" pitchFamily="34" charset="0"/>
              <a:buChar char="•"/>
            </a:pPr>
            <a:r>
              <a:rPr lang="en-GB" sz="1400" dirty="0" smtClean="0"/>
              <a:t>able </a:t>
            </a:r>
            <a:r>
              <a:rPr lang="en-GB" sz="1400" dirty="0"/>
              <a:t>to use its technical knowledge </a:t>
            </a:r>
          </a:p>
        </p:txBody>
      </p:sp>
      <p:sp>
        <p:nvSpPr>
          <p:cNvPr id="9" name="Rectangle 8"/>
          <p:cNvSpPr/>
          <p:nvPr/>
        </p:nvSpPr>
        <p:spPr>
          <a:xfrm>
            <a:off x="35496" y="2555612"/>
            <a:ext cx="1770036" cy="307777"/>
          </a:xfrm>
          <a:prstGeom prst="rect">
            <a:avLst/>
          </a:prstGeom>
        </p:spPr>
        <p:txBody>
          <a:bodyPr wrap="none">
            <a:spAutoFit/>
          </a:bodyPr>
          <a:lstStyle/>
          <a:p>
            <a:pPr marL="982662">
              <a:buSzPct val="70000"/>
            </a:pPr>
            <a:r>
              <a:rPr lang="en-GB" sz="1400" u="sng" dirty="0" smtClean="0"/>
              <a:t>Profiles:</a:t>
            </a:r>
            <a:endParaRPr lang="fr-FR" sz="1400" dirty="0"/>
          </a:p>
        </p:txBody>
      </p:sp>
      <p:sp>
        <p:nvSpPr>
          <p:cNvPr id="5" name="Rectangle 4"/>
          <p:cNvSpPr/>
          <p:nvPr/>
        </p:nvSpPr>
        <p:spPr>
          <a:xfrm>
            <a:off x="1224136" y="2608978"/>
            <a:ext cx="5292080" cy="931602"/>
          </a:xfrm>
          <a:prstGeom prst="rect">
            <a:avLst/>
          </a:prstGeom>
        </p:spPr>
        <p:txBody>
          <a:bodyPr wrap="square">
            <a:spAutoFit/>
          </a:bodyPr>
          <a:lstStyle/>
          <a:p>
            <a:pPr marL="1162050" lvl="0" indent="-157163">
              <a:lnSpc>
                <a:spcPts val="1300"/>
              </a:lnSpc>
              <a:buSzPct val="70000"/>
              <a:buFont typeface="Arial" pitchFamily="34" charset="0"/>
              <a:buChar char="•"/>
            </a:pPr>
            <a:r>
              <a:rPr lang="en-GB" sz="1400" dirty="0"/>
              <a:t>environmental scientists</a:t>
            </a:r>
            <a:endParaRPr lang="fr-FR" sz="1400" dirty="0"/>
          </a:p>
          <a:p>
            <a:pPr marL="1162050" lvl="0" indent="-157163">
              <a:lnSpc>
                <a:spcPts val="1300"/>
              </a:lnSpc>
              <a:buSzPct val="70000"/>
              <a:buFont typeface="Arial" pitchFamily="34" charset="0"/>
              <a:buChar char="•"/>
            </a:pPr>
            <a:r>
              <a:rPr lang="en-GB" sz="1400" dirty="0"/>
              <a:t>numerical modellers &amp; mathematicians</a:t>
            </a:r>
            <a:endParaRPr lang="fr-FR" sz="1400" dirty="0"/>
          </a:p>
          <a:p>
            <a:pPr marL="1162050" lvl="0" indent="-157163">
              <a:lnSpc>
                <a:spcPts val="1300"/>
              </a:lnSpc>
              <a:buSzPct val="70000"/>
              <a:buFont typeface="Arial" pitchFamily="34" charset="0"/>
              <a:buChar char="•"/>
            </a:pPr>
            <a:r>
              <a:rPr lang="en-GB" sz="1400" dirty="0"/>
              <a:t>risk experts in operational and long-term safety</a:t>
            </a:r>
            <a:endParaRPr lang="fr-FR" sz="1400" dirty="0"/>
          </a:p>
          <a:p>
            <a:pPr marL="1162050" lvl="0" indent="-157163">
              <a:lnSpc>
                <a:spcPts val="1300"/>
              </a:lnSpc>
              <a:buSzPct val="70000"/>
              <a:buFont typeface="Arial" pitchFamily="34" charset="0"/>
              <a:buChar char="•"/>
            </a:pPr>
            <a:r>
              <a:rPr lang="en-GB" sz="1400" dirty="0"/>
              <a:t>experts in assessment of long-term safety </a:t>
            </a:r>
          </a:p>
          <a:p>
            <a:pPr marL="1162050" lvl="0" indent="-157163">
              <a:lnSpc>
                <a:spcPts val="1300"/>
              </a:lnSpc>
              <a:buSzPct val="70000"/>
              <a:buFont typeface="Arial" pitchFamily="34" charset="0"/>
              <a:buChar char="•"/>
            </a:pPr>
            <a:r>
              <a:rPr lang="en-GB" sz="1400" dirty="0"/>
              <a:t>in option, </a:t>
            </a:r>
            <a:r>
              <a:rPr lang="en-GB" sz="1400" dirty="0" smtClean="0"/>
              <a:t>generalist experts &amp; managers</a:t>
            </a:r>
            <a:endParaRPr lang="en-GB" sz="1400" dirty="0"/>
          </a:p>
        </p:txBody>
      </p:sp>
      <p:sp>
        <p:nvSpPr>
          <p:cNvPr id="10" name="Rectangle 9"/>
          <p:cNvSpPr/>
          <p:nvPr/>
        </p:nvSpPr>
        <p:spPr>
          <a:xfrm>
            <a:off x="1152128" y="6012000"/>
            <a:ext cx="5508104" cy="756000"/>
          </a:xfrm>
          <a:prstGeom prst="rect">
            <a:avLst/>
          </a:prstGeom>
          <a:solidFill>
            <a:schemeClr val="bg1"/>
          </a:solidFill>
        </p:spPr>
        <p:txBody>
          <a:bodyPr wrap="square">
            <a:spAutoFit/>
          </a:bodyPr>
          <a:lstStyle/>
          <a:p>
            <a:pPr marL="1252538" lvl="1" indent="-179388">
              <a:lnSpc>
                <a:spcPts val="1300"/>
              </a:lnSpc>
              <a:buSzPct val="70000"/>
              <a:buFont typeface="Arial" pitchFamily="34" charset="0"/>
              <a:buChar char="•"/>
            </a:pPr>
            <a:r>
              <a:rPr lang="en-GB" sz="1400" dirty="0" smtClean="0"/>
              <a:t>training </a:t>
            </a:r>
            <a:r>
              <a:rPr lang="en-GB" sz="1400" dirty="0"/>
              <a:t>and tutoring</a:t>
            </a:r>
          </a:p>
          <a:p>
            <a:pPr marL="1252538" lvl="1" indent="-179388">
              <a:lnSpc>
                <a:spcPts val="1300"/>
              </a:lnSpc>
              <a:buSzPct val="70000"/>
              <a:buFont typeface="Arial" pitchFamily="34" charset="0"/>
              <a:buChar char="•"/>
            </a:pPr>
            <a:r>
              <a:rPr lang="en-GB" sz="1400" dirty="0" smtClean="0"/>
              <a:t>research </a:t>
            </a:r>
            <a:r>
              <a:rPr lang="en-GB" sz="1400" dirty="0"/>
              <a:t>and development</a:t>
            </a:r>
          </a:p>
          <a:p>
            <a:pPr marL="1252538" lvl="1" indent="-179388">
              <a:lnSpc>
                <a:spcPts val="1300"/>
              </a:lnSpc>
              <a:buSzPct val="70000"/>
              <a:buFont typeface="Arial" pitchFamily="34" charset="0"/>
              <a:buChar char="•"/>
            </a:pPr>
            <a:r>
              <a:rPr lang="en-GB" sz="1400" dirty="0" smtClean="0"/>
              <a:t>experience </a:t>
            </a:r>
            <a:r>
              <a:rPr lang="en-GB" sz="1400" dirty="0"/>
              <a:t>feedback</a:t>
            </a:r>
          </a:p>
          <a:p>
            <a:pPr marL="1252538" lvl="1" indent="-179388">
              <a:lnSpc>
                <a:spcPts val="1300"/>
              </a:lnSpc>
              <a:buSzPct val="70000"/>
              <a:buFont typeface="Arial" pitchFamily="34" charset="0"/>
              <a:buChar char="•"/>
            </a:pPr>
            <a:r>
              <a:rPr lang="en-GB" sz="1400" dirty="0" smtClean="0"/>
              <a:t>technical </a:t>
            </a:r>
            <a:r>
              <a:rPr lang="en-GB" sz="1400" dirty="0"/>
              <a:t>cooperation with pairs</a:t>
            </a:r>
          </a:p>
        </p:txBody>
      </p:sp>
      <p:sp>
        <p:nvSpPr>
          <p:cNvPr id="11" name="Rectangle 10"/>
          <p:cNvSpPr/>
          <p:nvPr/>
        </p:nvSpPr>
        <p:spPr>
          <a:xfrm>
            <a:off x="2627784" y="3761106"/>
            <a:ext cx="6444208" cy="2098267"/>
          </a:xfrm>
          <a:prstGeom prst="rect">
            <a:avLst/>
          </a:prstGeom>
        </p:spPr>
        <p:txBody>
          <a:bodyPr wrap="square">
            <a:spAutoFit/>
          </a:bodyPr>
          <a:lstStyle/>
          <a:p>
            <a:pPr marL="349250" lvl="0">
              <a:lnSpc>
                <a:spcPts val="1100"/>
              </a:lnSpc>
              <a:spcAft>
                <a:spcPts val="600"/>
              </a:spcAft>
              <a:buSzPct val="70000"/>
            </a:pPr>
            <a:r>
              <a:rPr lang="en-GB" sz="1200" spc="-20" dirty="0" smtClean="0"/>
              <a:t>biosphere</a:t>
            </a:r>
            <a:r>
              <a:rPr lang="en-GB" sz="1200" spc="-20" dirty="0"/>
              <a:t>, radioecology, meteorology, climatology, geochemistry, geology, hydrology, hydrogeology, seismology, geotechnics, </a:t>
            </a:r>
            <a:r>
              <a:rPr lang="en-GB" sz="1200" spc="-20" dirty="0" err="1"/>
              <a:t>geomechanics</a:t>
            </a:r>
            <a:endParaRPr lang="fr-FR" sz="1200" spc="-20" dirty="0"/>
          </a:p>
          <a:p>
            <a:pPr marL="349250" lvl="0">
              <a:lnSpc>
                <a:spcPts val="1100"/>
              </a:lnSpc>
              <a:spcAft>
                <a:spcPts val="600"/>
              </a:spcAft>
              <a:buSzPct val="70000"/>
            </a:pPr>
            <a:r>
              <a:rPr lang="en-GB" sz="1200" spc="-20" dirty="0" smtClean="0"/>
              <a:t>engineering and </a:t>
            </a:r>
            <a:r>
              <a:rPr lang="en-GB" sz="1200" spc="-20" dirty="0"/>
              <a:t>disposal facility design, </a:t>
            </a:r>
            <a:r>
              <a:rPr lang="en-GB" sz="1200" b="1" spc="-20" dirty="0" smtClean="0"/>
              <a:t>waste </a:t>
            </a:r>
            <a:r>
              <a:rPr lang="en-GB" sz="1200" spc="-20" dirty="0" smtClean="0"/>
              <a:t>characteristics, form &amp; conditioning</a:t>
            </a:r>
            <a:r>
              <a:rPr lang="en-GB" sz="1200" spc="-20" dirty="0"/>
              <a:t>, characteristics of engineering barriers, geo-mechanics, civil &amp; materials’ engineering, materials’ chemistry, radiochemistry, microbiology</a:t>
            </a:r>
            <a:endParaRPr lang="fr-FR" sz="1200" spc="-20" dirty="0"/>
          </a:p>
          <a:p>
            <a:pPr marL="349250" lvl="0">
              <a:lnSpc>
                <a:spcPts val="1100"/>
              </a:lnSpc>
              <a:spcAft>
                <a:spcPts val="600"/>
              </a:spcAft>
              <a:buSzPct val="70000"/>
            </a:pPr>
            <a:r>
              <a:rPr lang="en-GB" sz="1200" spc="-20" dirty="0" smtClean="0"/>
              <a:t>numerical </a:t>
            </a:r>
            <a:r>
              <a:rPr lang="en-GB" sz="1200" spc="-20" dirty="0"/>
              <a:t>modelling, mathematics and computational methods</a:t>
            </a:r>
            <a:endParaRPr lang="fr-FR" sz="1200" spc="-20" dirty="0"/>
          </a:p>
          <a:p>
            <a:pPr marL="349250" lvl="0">
              <a:lnSpc>
                <a:spcPts val="1100"/>
              </a:lnSpc>
              <a:spcAft>
                <a:spcPts val="600"/>
              </a:spcAft>
              <a:buSzPct val="70000"/>
            </a:pPr>
            <a:r>
              <a:rPr lang="en-GB" sz="1200" spc="-20" dirty="0" smtClean="0"/>
              <a:t>nuclear </a:t>
            </a:r>
            <a:r>
              <a:rPr lang="en-GB" sz="1200" spc="-20" dirty="0"/>
              <a:t>physics, physical protection, radioprotection; assessment of internal and external </a:t>
            </a:r>
            <a:r>
              <a:rPr lang="en-GB" sz="1200" spc="-20" dirty="0" smtClean="0"/>
              <a:t>hazards(human actions, earthquakes</a:t>
            </a:r>
            <a:r>
              <a:rPr lang="en-GB" sz="1200" spc="-20" dirty="0"/>
              <a:t>, flooding, environmental risks, fire &amp; explosion, criticality, dynamic &amp; static containment failure, radiolysis and thermal effects, ventilation, handling, power supply </a:t>
            </a:r>
            <a:r>
              <a:rPr lang="en-GB" sz="1200" spc="-20" dirty="0" smtClean="0"/>
              <a:t>failures...)+ </a:t>
            </a:r>
            <a:r>
              <a:rPr lang="en-GB" sz="1200" b="1" spc="-20" dirty="0"/>
              <a:t>underground/mine</a:t>
            </a:r>
            <a:r>
              <a:rPr lang="en-GB" sz="1200" spc="-20" dirty="0"/>
              <a:t>-type hazard due to </a:t>
            </a:r>
            <a:r>
              <a:rPr lang="en-GB" sz="1200" spc="-20" dirty="0" smtClean="0"/>
              <a:t>co-activity</a:t>
            </a:r>
            <a:endParaRPr lang="fr-FR" sz="1200" spc="-20" dirty="0"/>
          </a:p>
          <a:p>
            <a:pPr marL="349250">
              <a:lnSpc>
                <a:spcPts val="1100"/>
              </a:lnSpc>
              <a:spcAft>
                <a:spcPts val="600"/>
              </a:spcAft>
              <a:buSzPct val="70000"/>
            </a:pPr>
            <a:r>
              <a:rPr lang="en-GB" sz="1200" spc="-20" dirty="0" smtClean="0"/>
              <a:t>safety </a:t>
            </a:r>
            <a:r>
              <a:rPr lang="en-GB" sz="1200" spc="-20" dirty="0"/>
              <a:t>assessment methodologies and approaches, hazard assessment, scenario development, treatment of uncer</a:t>
            </a:r>
            <a:r>
              <a:rPr lang="en-GB" sz="1200" dirty="0"/>
              <a:t>tainty</a:t>
            </a:r>
            <a:endParaRPr lang="fr-FR" sz="1200" dirty="0"/>
          </a:p>
        </p:txBody>
      </p:sp>
      <p:sp>
        <p:nvSpPr>
          <p:cNvPr id="13" name="Rectangle 12"/>
          <p:cNvSpPr/>
          <p:nvPr/>
        </p:nvSpPr>
        <p:spPr>
          <a:xfrm>
            <a:off x="282787" y="3573016"/>
            <a:ext cx="3110736" cy="2233945"/>
          </a:xfrm>
          <a:prstGeom prst="rect">
            <a:avLst/>
          </a:prstGeom>
        </p:spPr>
        <p:txBody>
          <a:bodyPr wrap="square">
            <a:spAutoFit/>
          </a:bodyPr>
          <a:lstStyle/>
          <a:p>
            <a:pPr marL="722313" lvl="0" indent="-180975">
              <a:lnSpc>
                <a:spcPts val="3000"/>
              </a:lnSpc>
              <a:buSzPct val="70000"/>
              <a:buFont typeface="Arial" pitchFamily="34" charset="0"/>
              <a:buChar char="•"/>
            </a:pPr>
            <a:r>
              <a:rPr lang="en-GB" sz="1400" u="sng" spc="-20" dirty="0"/>
              <a:t>Environmental sciences </a:t>
            </a:r>
            <a:endParaRPr lang="fr-FR" sz="1400" u="sng" spc="-20" dirty="0"/>
          </a:p>
          <a:p>
            <a:pPr marL="722313" lvl="0" indent="-180975">
              <a:lnSpc>
                <a:spcPts val="2500"/>
              </a:lnSpc>
              <a:buSzPct val="70000"/>
              <a:buFont typeface="Arial" pitchFamily="34" charset="0"/>
              <a:buChar char="•"/>
            </a:pPr>
            <a:r>
              <a:rPr lang="en-GB" sz="1400" u="sng" spc="-20" dirty="0"/>
              <a:t>Design </a:t>
            </a:r>
            <a:r>
              <a:rPr lang="en-GB" sz="1400" u="sng" spc="-20" dirty="0" smtClean="0"/>
              <a:t>&amp;feasibility aspects</a:t>
            </a:r>
          </a:p>
          <a:p>
            <a:pPr marL="722313" lvl="0" indent="-180975">
              <a:lnSpc>
                <a:spcPts val="4200"/>
              </a:lnSpc>
              <a:buSzPct val="70000"/>
              <a:buFont typeface="Arial" pitchFamily="34" charset="0"/>
              <a:buChar char="•"/>
            </a:pPr>
            <a:r>
              <a:rPr lang="en-GB" sz="1400" u="sng" spc="-20" dirty="0" smtClean="0"/>
              <a:t>Radionuclide migration</a:t>
            </a:r>
            <a:endParaRPr lang="fr-FR" sz="1400" u="sng" spc="-20" dirty="0"/>
          </a:p>
          <a:p>
            <a:pPr marL="722313" lvl="0" indent="-180975">
              <a:lnSpc>
                <a:spcPts val="1300"/>
              </a:lnSpc>
              <a:buSzPct val="70000"/>
              <a:buFont typeface="Arial" pitchFamily="34" charset="0"/>
              <a:buChar char="•"/>
            </a:pPr>
            <a:r>
              <a:rPr lang="en-GB" sz="1400" u="sng" spc="-20" dirty="0"/>
              <a:t>Operational </a:t>
            </a:r>
            <a:r>
              <a:rPr lang="en-GB" sz="1400" u="sng" spc="-20" dirty="0" smtClean="0"/>
              <a:t>safety</a:t>
            </a:r>
            <a:endParaRPr lang="fr-FR" sz="1400" u="sng" spc="-20" dirty="0"/>
          </a:p>
          <a:p>
            <a:pPr marL="722313" indent="-180975">
              <a:lnSpc>
                <a:spcPts val="5700"/>
              </a:lnSpc>
              <a:buSzPct val="70000"/>
              <a:buFont typeface="Arial" pitchFamily="34" charset="0"/>
              <a:buChar char="•"/>
            </a:pPr>
            <a:r>
              <a:rPr lang="en-GB" sz="1400" u="sng" spc="-20" dirty="0"/>
              <a:t>Long-term safety </a:t>
            </a:r>
            <a:r>
              <a:rPr lang="en-GB" sz="1400" u="sng" spc="-20" dirty="0" smtClean="0"/>
              <a:t>aspects</a:t>
            </a:r>
            <a:endParaRPr lang="en-GB" sz="1400" u="sng" spc="-20" dirty="0"/>
          </a:p>
        </p:txBody>
      </p:sp>
      <p:sp>
        <p:nvSpPr>
          <p:cNvPr id="14" name="Rectangle 28"/>
          <p:cNvSpPr>
            <a:spLocks noChangeArrowheads="1"/>
          </p:cNvSpPr>
          <p:nvPr/>
        </p:nvSpPr>
        <p:spPr bwMode="auto">
          <a:xfrm>
            <a:off x="395536" y="183799"/>
            <a:ext cx="7200800" cy="4585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nchor="ctr">
            <a:spAutoFit/>
          </a:bodyPr>
          <a:lstStyle/>
          <a:p>
            <a:pPr algn="ctr">
              <a:lnSpc>
                <a:spcPts val="3500"/>
              </a:lnSpc>
            </a:pPr>
            <a:r>
              <a:rPr lang="fr-FR" sz="3600" b="1" spc="-30" dirty="0" smtClean="0"/>
              <a:t>   </a:t>
            </a:r>
            <a:r>
              <a:rPr lang="fr-FR" sz="3600" b="1" spc="-30" dirty="0" err="1" smtClean="0"/>
              <a:t>What</a:t>
            </a:r>
            <a:r>
              <a:rPr lang="fr-FR" sz="3600" b="1" spc="-30" dirty="0" smtClean="0"/>
              <a:t> </a:t>
            </a:r>
            <a:r>
              <a:rPr lang="fr-FR" sz="3600" b="1" spc="-30" dirty="0" err="1"/>
              <a:t>is</a:t>
            </a:r>
            <a:r>
              <a:rPr lang="fr-FR" sz="3600" b="1" spc="-30" dirty="0"/>
              <a:t> </a:t>
            </a:r>
            <a:r>
              <a:rPr lang="fr-FR" sz="3600" b="1" spc="-30" dirty="0" smtClean="0"/>
              <a:t>a </a:t>
            </a:r>
            <a:r>
              <a:rPr lang="fr-FR" sz="3600" b="1" spc="-30" dirty="0" err="1" smtClean="0"/>
              <a:t>technical</a:t>
            </a:r>
            <a:r>
              <a:rPr lang="fr-FR" sz="3600" b="1" spc="-30" dirty="0" smtClean="0"/>
              <a:t> </a:t>
            </a:r>
            <a:r>
              <a:rPr lang="fr-FR" sz="3600" b="1" spc="-30" dirty="0" err="1" smtClean="0"/>
              <a:t>review</a:t>
            </a:r>
            <a:r>
              <a:rPr lang="fr-FR" sz="3600" b="1" spc="-30" dirty="0" smtClean="0"/>
              <a:t>? </a:t>
            </a:r>
            <a:r>
              <a:rPr lang="fr-FR" sz="3600" spc="-30" dirty="0" smtClean="0">
                <a:solidFill>
                  <a:schemeClr val="tx1">
                    <a:lumMod val="50000"/>
                    <a:lumOff val="50000"/>
                  </a:schemeClr>
                </a:solidFill>
              </a:rPr>
              <a:t>(3/5)</a:t>
            </a:r>
            <a:endParaRPr lang="en-GB" sz="3600" spc="-30" dirty="0" smtClean="0">
              <a:solidFill>
                <a:schemeClr val="tx1">
                  <a:lumMod val="50000"/>
                  <a:lumOff val="50000"/>
                </a:schemeClr>
              </a:solidFill>
            </a:endParaRPr>
          </a:p>
        </p:txBody>
      </p:sp>
      <p:sp>
        <p:nvSpPr>
          <p:cNvPr id="15" name="Espace réservé du numéro de diapositive 5"/>
          <p:cNvSpPr>
            <a:spLocks noGrp="1"/>
          </p:cNvSpPr>
          <p:nvPr>
            <p:ph type="sldNum" sz="quarter" idx="12"/>
          </p:nvPr>
        </p:nvSpPr>
        <p:spPr>
          <a:xfrm>
            <a:off x="7164288" y="6381328"/>
            <a:ext cx="765448" cy="365125"/>
          </a:xfrm>
        </p:spPr>
        <p:txBody>
          <a:bodyPr/>
          <a:lstStyle/>
          <a:p>
            <a:r>
              <a:rPr lang="fr-FR" dirty="0" smtClean="0"/>
              <a:t>7/11</a:t>
            </a:r>
            <a:endParaRPr lang="fr-FR" dirty="0"/>
          </a:p>
        </p:txBody>
      </p:sp>
    </p:spTree>
    <p:extLst>
      <p:ext uri="{BB962C8B-B14F-4D97-AF65-F5344CB8AC3E}">
        <p14:creationId xmlns:p14="http://schemas.microsoft.com/office/powerpoint/2010/main" val="4226957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3"/>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9" grpId="0"/>
      <p:bldP spid="5" grpId="0"/>
      <p:bldP spid="10" grpId="0" animBg="1"/>
      <p:bldP spid="11" grpId="0"/>
      <p:bldP spid="1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7" name="Text Box 5"/>
          <p:cNvSpPr txBox="1">
            <a:spLocks noChangeArrowheads="1"/>
          </p:cNvSpPr>
          <p:nvPr/>
        </p:nvSpPr>
        <p:spPr bwMode="auto">
          <a:xfrm>
            <a:off x="323528" y="1340768"/>
            <a:ext cx="8640960" cy="5119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lvl="0">
              <a:lnSpc>
                <a:spcPts val="1300"/>
              </a:lnSpc>
              <a:spcAft>
                <a:spcPts val="300"/>
              </a:spcAft>
            </a:pPr>
            <a:r>
              <a:rPr lang="en-GB" sz="1600" b="1" dirty="0" smtClean="0"/>
              <a:t>Pre-review </a:t>
            </a:r>
            <a:r>
              <a:rPr lang="en-GB" sz="1600" b="1" dirty="0"/>
              <a:t>phase</a:t>
            </a:r>
            <a:r>
              <a:rPr lang="en-GB" sz="1600" dirty="0"/>
              <a:t> </a:t>
            </a:r>
            <a:endParaRPr lang="en-GB" sz="1600" dirty="0" smtClean="0"/>
          </a:p>
          <a:p>
            <a:pPr marL="171450" lvl="0" indent="-171450">
              <a:lnSpc>
                <a:spcPts val="1300"/>
              </a:lnSpc>
              <a:spcAft>
                <a:spcPts val="300"/>
              </a:spcAft>
              <a:buFontTx/>
              <a:buChar char="-"/>
            </a:pPr>
            <a:r>
              <a:rPr lang="en-GB" sz="1400" dirty="0" smtClean="0"/>
              <a:t>prior </a:t>
            </a:r>
            <a:r>
              <a:rPr lang="en-GB" sz="1400" dirty="0"/>
              <a:t>to receipt of any documents from the </a:t>
            </a:r>
            <a:r>
              <a:rPr lang="en-GB" sz="1400" dirty="0" smtClean="0"/>
              <a:t>implementer (idea </a:t>
            </a:r>
            <a:r>
              <a:rPr lang="en-GB" sz="1400" dirty="0"/>
              <a:t>of </a:t>
            </a:r>
            <a:r>
              <a:rPr lang="en-GB" sz="1400" dirty="0" smtClean="0"/>
              <a:t>content given </a:t>
            </a:r>
            <a:r>
              <a:rPr lang="en-GB" sz="1400" dirty="0"/>
              <a:t>by </a:t>
            </a:r>
            <a:r>
              <a:rPr lang="en-GB" sz="1400" dirty="0" smtClean="0"/>
              <a:t>implementer)</a:t>
            </a:r>
          </a:p>
          <a:p>
            <a:pPr marL="171450" lvl="0" indent="-171450">
              <a:lnSpc>
                <a:spcPts val="1300"/>
              </a:lnSpc>
              <a:spcAft>
                <a:spcPts val="300"/>
              </a:spcAft>
              <a:buFontTx/>
              <a:buChar char="-"/>
            </a:pPr>
            <a:r>
              <a:rPr lang="en-GB" sz="1400" u="sng" spc="-10" dirty="0" smtClean="0"/>
              <a:t>definition</a:t>
            </a:r>
            <a:r>
              <a:rPr lang="en-GB" sz="1400" spc="-10" dirty="0" smtClean="0"/>
              <a:t> of subject &amp; </a:t>
            </a:r>
            <a:r>
              <a:rPr lang="en-GB" sz="1400" spc="-10" dirty="0"/>
              <a:t>initial planning of </a:t>
            </a:r>
            <a:r>
              <a:rPr lang="en-GB" sz="1400" spc="-10" dirty="0" smtClean="0"/>
              <a:t>technical </a:t>
            </a:r>
            <a:r>
              <a:rPr lang="en-GB" sz="1400" spc="-10" dirty="0"/>
              <a:t>review </a:t>
            </a:r>
            <a:r>
              <a:rPr lang="en-GB" sz="1400" spc="-10" dirty="0" smtClean="0"/>
              <a:t>by the </a:t>
            </a:r>
            <a:r>
              <a:rPr lang="en-GB" sz="1400" spc="-10" dirty="0">
                <a:solidFill>
                  <a:schemeClr val="accent2"/>
                </a:solidFill>
              </a:rPr>
              <a:t>regulator</a:t>
            </a:r>
            <a:r>
              <a:rPr lang="en-GB" sz="1400" spc="-10" dirty="0"/>
              <a:t> in agreement </a:t>
            </a:r>
            <a:r>
              <a:rPr lang="en-GB" sz="1400" spc="-10" dirty="0" smtClean="0"/>
              <a:t>with </a:t>
            </a:r>
            <a:r>
              <a:rPr lang="en-GB" sz="1400" spc="-10" dirty="0" smtClean="0">
                <a:solidFill>
                  <a:schemeClr val="accent1"/>
                </a:solidFill>
              </a:rPr>
              <a:t>implementer</a:t>
            </a:r>
            <a:r>
              <a:rPr lang="en-GB" sz="1400" spc="-10" dirty="0" smtClean="0"/>
              <a:t> &amp; experts</a:t>
            </a:r>
            <a:endParaRPr lang="fr-FR" sz="1400" spc="-10" dirty="0"/>
          </a:p>
          <a:p>
            <a:pPr lvl="0">
              <a:lnSpc>
                <a:spcPts val="1300"/>
              </a:lnSpc>
              <a:spcBef>
                <a:spcPts val="1200"/>
              </a:spcBef>
              <a:spcAft>
                <a:spcPts val="300"/>
              </a:spcAft>
            </a:pPr>
            <a:r>
              <a:rPr lang="en-GB" sz="1600" b="1" dirty="0" smtClean="0"/>
              <a:t>Initial </a:t>
            </a:r>
            <a:r>
              <a:rPr lang="en-GB" sz="1600" b="1" dirty="0"/>
              <a:t>review </a:t>
            </a:r>
            <a:r>
              <a:rPr lang="en-GB" sz="1600" b="1" dirty="0" smtClean="0"/>
              <a:t>phase</a:t>
            </a:r>
            <a:endParaRPr lang="en-GB" sz="1600" dirty="0" smtClean="0"/>
          </a:p>
          <a:p>
            <a:pPr marL="180975" lvl="0" indent="-180975">
              <a:lnSpc>
                <a:spcPts val="1300"/>
              </a:lnSpc>
              <a:spcAft>
                <a:spcPts val="300"/>
              </a:spcAft>
              <a:buFontTx/>
              <a:buChar char="-"/>
              <a:tabLst>
                <a:tab pos="361950" algn="l"/>
              </a:tabLst>
            </a:pPr>
            <a:r>
              <a:rPr lang="en-GB" sz="1400" dirty="0"/>
              <a:t>set </a:t>
            </a:r>
            <a:r>
              <a:rPr lang="en-GB" sz="1400" dirty="0" smtClean="0"/>
              <a:t>up of experts’ review team, to whom documentation and support is provided</a:t>
            </a:r>
          </a:p>
          <a:p>
            <a:pPr marL="180975" lvl="0" indent="-180975">
              <a:lnSpc>
                <a:spcPts val="1300"/>
              </a:lnSpc>
              <a:spcAft>
                <a:spcPts val="300"/>
              </a:spcAft>
              <a:buFontTx/>
              <a:buChar char="-"/>
            </a:pPr>
            <a:r>
              <a:rPr lang="en-GB" sz="1400" u="sng" dirty="0"/>
              <a:t>administrative </a:t>
            </a:r>
            <a:r>
              <a:rPr lang="en-GB" sz="1400" u="sng" dirty="0" smtClean="0"/>
              <a:t>admissibility</a:t>
            </a:r>
            <a:r>
              <a:rPr lang="en-GB" sz="1400" dirty="0"/>
              <a:t> </a:t>
            </a:r>
            <a:r>
              <a:rPr lang="en-GB" sz="1400" dirty="0" smtClean="0"/>
              <a:t>= initial </a:t>
            </a:r>
            <a:r>
              <a:rPr lang="en-GB" sz="1400" dirty="0"/>
              <a:t>evaluation of the implementer’s </a:t>
            </a:r>
            <a:r>
              <a:rPr lang="en-GB" sz="1400" dirty="0" smtClean="0"/>
              <a:t>documents</a:t>
            </a:r>
            <a:endParaRPr lang="fr-FR" sz="1400" u="sng" dirty="0" smtClean="0"/>
          </a:p>
          <a:p>
            <a:pPr marL="171450" indent="-171450">
              <a:lnSpc>
                <a:spcPts val="1300"/>
              </a:lnSpc>
              <a:spcAft>
                <a:spcPts val="300"/>
              </a:spcAft>
              <a:buFontTx/>
              <a:buChar char="-"/>
            </a:pPr>
            <a:r>
              <a:rPr lang="en-GB" sz="1400" dirty="0" smtClean="0"/>
              <a:t>formal request by the safety authority may be sent to the experts</a:t>
            </a:r>
          </a:p>
          <a:p>
            <a:pPr marL="171450" indent="-171450">
              <a:lnSpc>
                <a:spcPts val="1300"/>
              </a:lnSpc>
              <a:spcAft>
                <a:spcPts val="300"/>
              </a:spcAft>
              <a:buFontTx/>
              <a:buChar char="-"/>
            </a:pPr>
            <a:r>
              <a:rPr lang="en-GB" sz="1400" u="sng" dirty="0" smtClean="0"/>
              <a:t>preliminary analysis </a:t>
            </a:r>
            <a:r>
              <a:rPr lang="en-GB" sz="1400" dirty="0" smtClean="0"/>
              <a:t>by experts </a:t>
            </a:r>
            <a:r>
              <a:rPr lang="en-GB" sz="1400" dirty="0" smtClean="0">
                <a:sym typeface="Wingdings" pitchFamily="2" charset="2"/>
              </a:rPr>
              <a:t> </a:t>
            </a:r>
            <a:r>
              <a:rPr lang="en-GB" sz="1400" dirty="0" smtClean="0"/>
              <a:t>first main trends of the review </a:t>
            </a:r>
            <a:r>
              <a:rPr lang="en-GB" sz="1400" dirty="0" smtClean="0">
                <a:sym typeface="Wingdings" pitchFamily="2" charset="2"/>
              </a:rPr>
              <a:t> </a:t>
            </a:r>
            <a:r>
              <a:rPr lang="en-GB" sz="1400" dirty="0" smtClean="0"/>
              <a:t>“engagement” meeting with the </a:t>
            </a:r>
            <a:r>
              <a:rPr lang="en-GB" sz="1400" dirty="0" smtClean="0">
                <a:solidFill>
                  <a:schemeClr val="accent1"/>
                </a:solidFill>
              </a:rPr>
              <a:t>implementer </a:t>
            </a:r>
            <a:r>
              <a:rPr lang="en-GB" sz="1400" dirty="0" smtClean="0"/>
              <a:t>(&amp; </a:t>
            </a:r>
            <a:r>
              <a:rPr lang="en-GB" sz="1400" dirty="0" smtClean="0">
                <a:solidFill>
                  <a:schemeClr val="accent2"/>
                </a:solidFill>
              </a:rPr>
              <a:t>regulator</a:t>
            </a:r>
            <a:r>
              <a:rPr lang="en-GB" sz="1400" dirty="0" smtClean="0"/>
              <a:t>) to find agreement on the extent of the information provided </a:t>
            </a:r>
            <a:endParaRPr lang="fr-FR" sz="1400" dirty="0" smtClean="0"/>
          </a:p>
          <a:p>
            <a:pPr lvl="0">
              <a:lnSpc>
                <a:spcPts val="1300"/>
              </a:lnSpc>
              <a:spcBef>
                <a:spcPts val="1200"/>
              </a:spcBef>
              <a:spcAft>
                <a:spcPts val="300"/>
              </a:spcAft>
            </a:pPr>
            <a:r>
              <a:rPr lang="en-GB" sz="1600" b="1" dirty="0" smtClean="0"/>
              <a:t>Main </a:t>
            </a:r>
            <a:r>
              <a:rPr lang="en-GB" sz="1600" b="1" dirty="0"/>
              <a:t>technical review</a:t>
            </a:r>
            <a:r>
              <a:rPr lang="en-GB" sz="1600" dirty="0"/>
              <a:t> </a:t>
            </a:r>
            <a:r>
              <a:rPr lang="en-GB" sz="1600" b="1" dirty="0"/>
              <a:t>phase</a:t>
            </a:r>
            <a:r>
              <a:rPr lang="en-GB" sz="1600" dirty="0"/>
              <a:t> </a:t>
            </a:r>
            <a:r>
              <a:rPr lang="en-GB" sz="1600" dirty="0" smtClean="0"/>
              <a:t>(</a:t>
            </a:r>
            <a:r>
              <a:rPr lang="en-GB" sz="1400" dirty="0" smtClean="0"/>
              <a:t>several </a:t>
            </a:r>
            <a:r>
              <a:rPr lang="en-GB" sz="1400" dirty="0"/>
              <a:t>months or </a:t>
            </a:r>
            <a:r>
              <a:rPr lang="en-GB" sz="1400" dirty="0" smtClean="0"/>
              <a:t>years) </a:t>
            </a:r>
          </a:p>
          <a:p>
            <a:pPr marL="171450" lvl="0" indent="-171450">
              <a:lnSpc>
                <a:spcPts val="1300"/>
              </a:lnSpc>
              <a:spcAft>
                <a:spcPts val="300"/>
              </a:spcAft>
              <a:buFontTx/>
              <a:buChar char="-"/>
            </a:pPr>
            <a:r>
              <a:rPr lang="en-GB" sz="1400" u="sng" dirty="0"/>
              <a:t>technical </a:t>
            </a:r>
            <a:r>
              <a:rPr lang="en-GB" sz="1400" u="sng" dirty="0" smtClean="0"/>
              <a:t>dialog</a:t>
            </a:r>
            <a:r>
              <a:rPr lang="en-GB" sz="1400" dirty="0" smtClean="0"/>
              <a:t>: additional documents </a:t>
            </a:r>
            <a:r>
              <a:rPr lang="en-GB" sz="1400" dirty="0"/>
              <a:t>required &amp; </a:t>
            </a:r>
            <a:r>
              <a:rPr lang="en-GB" sz="1400" dirty="0" smtClean="0"/>
              <a:t>questions </a:t>
            </a:r>
            <a:r>
              <a:rPr lang="en-GB" sz="1400" dirty="0"/>
              <a:t>to the </a:t>
            </a:r>
            <a:r>
              <a:rPr lang="en-GB" sz="1400" dirty="0">
                <a:solidFill>
                  <a:schemeClr val="accent1"/>
                </a:solidFill>
              </a:rPr>
              <a:t>implementer</a:t>
            </a:r>
            <a:r>
              <a:rPr lang="en-GB" sz="1400" dirty="0" smtClean="0">
                <a:sym typeface="Wingdings" pitchFamily="2" charset="2"/>
              </a:rPr>
              <a:t></a:t>
            </a:r>
            <a:r>
              <a:rPr lang="en-GB" sz="1400" dirty="0" smtClean="0"/>
              <a:t> meetings</a:t>
            </a:r>
            <a:endParaRPr lang="fr-FR" sz="1400" dirty="0" smtClean="0"/>
          </a:p>
          <a:p>
            <a:pPr marL="171450" indent="-171450">
              <a:lnSpc>
                <a:spcPts val="1300"/>
              </a:lnSpc>
              <a:spcAft>
                <a:spcPts val="300"/>
              </a:spcAft>
              <a:buFontTx/>
              <a:buChar char="-"/>
            </a:pPr>
            <a:r>
              <a:rPr lang="en-GB" sz="1400" dirty="0"/>
              <a:t>evaluation of </a:t>
            </a:r>
            <a:r>
              <a:rPr lang="en-GB" sz="1400" dirty="0" smtClean="0"/>
              <a:t>additional information provided by the implementer</a:t>
            </a:r>
          </a:p>
          <a:p>
            <a:pPr marL="171450" indent="-171450">
              <a:lnSpc>
                <a:spcPts val="1300"/>
              </a:lnSpc>
              <a:spcAft>
                <a:spcPts val="300"/>
              </a:spcAft>
              <a:buFontTx/>
              <a:buChar char="-"/>
            </a:pPr>
            <a:r>
              <a:rPr lang="en-GB" sz="1400" dirty="0"/>
              <a:t>individual expert assessments are collected </a:t>
            </a:r>
          </a:p>
          <a:p>
            <a:pPr marL="171450" indent="-171450">
              <a:lnSpc>
                <a:spcPts val="1300"/>
              </a:lnSpc>
              <a:spcAft>
                <a:spcPts val="300"/>
              </a:spcAft>
              <a:buFontTx/>
              <a:buChar char="-"/>
            </a:pPr>
            <a:r>
              <a:rPr lang="en-GB" sz="1400" u="sng" dirty="0" smtClean="0"/>
              <a:t>R&amp;D</a:t>
            </a:r>
            <a:r>
              <a:rPr lang="en-GB" sz="1400" dirty="0" smtClean="0"/>
              <a:t> (numerical modelling, laboratory </a:t>
            </a:r>
            <a:r>
              <a:rPr lang="en-GB" sz="1400" dirty="0"/>
              <a:t>measurements, observations on </a:t>
            </a:r>
            <a:r>
              <a:rPr lang="en-GB" sz="1400" dirty="0" err="1"/>
              <a:t>analogs</a:t>
            </a:r>
            <a:r>
              <a:rPr lang="en-GB" sz="1400" dirty="0"/>
              <a:t>, compilation of </a:t>
            </a:r>
            <a:r>
              <a:rPr lang="en-GB" sz="1400" dirty="0" smtClean="0"/>
              <a:t>publications...) already done or completed during this phase </a:t>
            </a:r>
            <a:r>
              <a:rPr lang="en-GB" sz="1400" dirty="0" smtClean="0">
                <a:sym typeface="Wingdings" pitchFamily="2" charset="2"/>
              </a:rPr>
              <a:t> r</a:t>
            </a:r>
            <a:r>
              <a:rPr lang="en-GB" sz="1400" dirty="0" smtClean="0"/>
              <a:t>esults used </a:t>
            </a:r>
            <a:r>
              <a:rPr lang="en-GB" sz="1400" dirty="0"/>
              <a:t>to set out arguments on the </a:t>
            </a:r>
            <a:r>
              <a:rPr lang="en-GB" sz="1400" dirty="0" smtClean="0"/>
              <a:t>review</a:t>
            </a:r>
            <a:endParaRPr lang="fr-FR" sz="1400" dirty="0"/>
          </a:p>
          <a:p>
            <a:pPr marL="171450" indent="-171450">
              <a:lnSpc>
                <a:spcPts val="1300"/>
              </a:lnSpc>
              <a:spcAft>
                <a:spcPts val="300"/>
              </a:spcAft>
              <a:buFontTx/>
              <a:buChar char="-"/>
            </a:pPr>
            <a:r>
              <a:rPr lang="en-GB" sz="1400" dirty="0"/>
              <a:t>development of </a:t>
            </a:r>
            <a:r>
              <a:rPr lang="en-GB" sz="1400" u="sng" dirty="0"/>
              <a:t>detailed review comments</a:t>
            </a:r>
          </a:p>
          <a:p>
            <a:pPr marL="171450" indent="-171450">
              <a:lnSpc>
                <a:spcPts val="1300"/>
              </a:lnSpc>
              <a:spcAft>
                <a:spcPts val="300"/>
              </a:spcAft>
              <a:buFontTx/>
              <a:buChar char="-"/>
            </a:pPr>
            <a:r>
              <a:rPr lang="en-GB" sz="1400" dirty="0" smtClean="0"/>
              <a:t>draft </a:t>
            </a:r>
            <a:r>
              <a:rPr lang="en-GB" sz="1400" dirty="0"/>
              <a:t>high-level technical review </a:t>
            </a:r>
            <a:r>
              <a:rPr lang="en-GB" sz="1400" dirty="0" smtClean="0"/>
              <a:t>presented </a:t>
            </a:r>
            <a:r>
              <a:rPr lang="en-GB" sz="1400" dirty="0"/>
              <a:t>to the </a:t>
            </a:r>
            <a:r>
              <a:rPr lang="en-GB" sz="1400" dirty="0" smtClean="0">
                <a:solidFill>
                  <a:schemeClr val="accent1"/>
                </a:solidFill>
              </a:rPr>
              <a:t>implementer </a:t>
            </a:r>
            <a:r>
              <a:rPr lang="en-GB" sz="1400" dirty="0" smtClean="0"/>
              <a:t>&amp; </a:t>
            </a:r>
            <a:r>
              <a:rPr lang="en-GB" sz="1400" dirty="0">
                <a:solidFill>
                  <a:schemeClr val="accent2"/>
                </a:solidFill>
              </a:rPr>
              <a:t>regulator</a:t>
            </a:r>
            <a:r>
              <a:rPr lang="en-GB" sz="1400" dirty="0" smtClean="0"/>
              <a:t> ( “</a:t>
            </a:r>
            <a:r>
              <a:rPr lang="en-GB" sz="1400" dirty="0"/>
              <a:t>preparatory meeting</a:t>
            </a:r>
            <a:r>
              <a:rPr lang="en-GB" sz="1400" dirty="0" smtClean="0"/>
              <a:t>”)</a:t>
            </a:r>
          </a:p>
          <a:p>
            <a:pPr marL="171450" indent="-171450">
              <a:lnSpc>
                <a:spcPts val="1300"/>
              </a:lnSpc>
              <a:spcAft>
                <a:spcPts val="300"/>
              </a:spcAft>
              <a:buFontTx/>
              <a:buChar char="-"/>
            </a:pPr>
            <a:r>
              <a:rPr lang="en-GB" sz="1400" u="sng" dirty="0"/>
              <a:t>final review report </a:t>
            </a:r>
            <a:r>
              <a:rPr lang="en-GB" sz="1400" dirty="0"/>
              <a:t>is written after this meeting, reporting the remaining recommendations from </a:t>
            </a:r>
            <a:r>
              <a:rPr lang="en-GB" sz="1400" dirty="0" smtClean="0"/>
              <a:t>experts</a:t>
            </a:r>
            <a:endParaRPr lang="fr-FR" sz="1400" dirty="0"/>
          </a:p>
          <a:p>
            <a:pPr lvl="0">
              <a:lnSpc>
                <a:spcPts val="1300"/>
              </a:lnSpc>
              <a:spcBef>
                <a:spcPts val="1200"/>
              </a:spcBef>
              <a:spcAft>
                <a:spcPts val="300"/>
              </a:spcAft>
            </a:pPr>
            <a:r>
              <a:rPr lang="en-GB" sz="1600" b="1" dirty="0" smtClean="0"/>
              <a:t>Completion phase</a:t>
            </a:r>
            <a:endParaRPr lang="en-GB" sz="1600" dirty="0" smtClean="0"/>
          </a:p>
          <a:p>
            <a:pPr marL="171450" lvl="0" indent="-171450">
              <a:lnSpc>
                <a:spcPts val="1300"/>
              </a:lnSpc>
              <a:spcAft>
                <a:spcPts val="300"/>
              </a:spcAft>
              <a:buFontTx/>
              <a:buChar char="-"/>
            </a:pPr>
            <a:r>
              <a:rPr lang="en-GB" sz="1400" dirty="0" smtClean="0"/>
              <a:t>main </a:t>
            </a:r>
            <a:r>
              <a:rPr lang="en-GB" sz="1400" dirty="0"/>
              <a:t>conclusions of the </a:t>
            </a:r>
            <a:r>
              <a:rPr lang="en-GB" sz="1400" u="sng" dirty="0"/>
              <a:t>review </a:t>
            </a:r>
            <a:r>
              <a:rPr lang="en-GB" sz="1400" u="sng" dirty="0" smtClean="0"/>
              <a:t>used </a:t>
            </a:r>
            <a:r>
              <a:rPr lang="en-GB" sz="1400" u="sng" dirty="0"/>
              <a:t>by the </a:t>
            </a:r>
            <a:r>
              <a:rPr lang="en-GB" sz="1400" u="sng" dirty="0" smtClean="0">
                <a:solidFill>
                  <a:schemeClr val="accent2"/>
                </a:solidFill>
              </a:rPr>
              <a:t>safety </a:t>
            </a:r>
            <a:r>
              <a:rPr lang="en-GB" sz="1400" u="sng" dirty="0">
                <a:solidFill>
                  <a:schemeClr val="accent2"/>
                </a:solidFill>
              </a:rPr>
              <a:t>authority </a:t>
            </a:r>
            <a:r>
              <a:rPr lang="en-GB" sz="1400" dirty="0" smtClean="0"/>
              <a:t>with other conclusions (inspections</a:t>
            </a:r>
            <a:r>
              <a:rPr lang="en-GB" sz="1400" dirty="0"/>
              <a:t>, </a:t>
            </a:r>
            <a:r>
              <a:rPr lang="en-GB" sz="1400" dirty="0" smtClean="0"/>
              <a:t>international </a:t>
            </a:r>
            <a:r>
              <a:rPr lang="en-GB" sz="1400" dirty="0"/>
              <a:t>peer </a:t>
            </a:r>
            <a:r>
              <a:rPr lang="en-GB" sz="1400" dirty="0" smtClean="0"/>
              <a:t>reviews, conduct </a:t>
            </a:r>
            <a:r>
              <a:rPr lang="en-GB" sz="1400" dirty="0"/>
              <a:t>of its own </a:t>
            </a:r>
            <a:r>
              <a:rPr lang="en-GB" sz="1400" dirty="0" smtClean="0"/>
              <a:t>activities...) </a:t>
            </a:r>
            <a:r>
              <a:rPr lang="en-GB" sz="1400" dirty="0"/>
              <a:t>to inform the </a:t>
            </a:r>
            <a:r>
              <a:rPr lang="en-GB" sz="1400" dirty="0">
                <a:solidFill>
                  <a:schemeClr val="accent2"/>
                </a:solidFill>
              </a:rPr>
              <a:t>decision making process </a:t>
            </a:r>
            <a:r>
              <a:rPr lang="en-GB" sz="1400" dirty="0"/>
              <a:t>(concluding </a:t>
            </a:r>
            <a:r>
              <a:rPr lang="en-GB" sz="1400" dirty="0" smtClean="0"/>
              <a:t>statements)</a:t>
            </a:r>
            <a:endParaRPr lang="fr-FR" sz="1400" dirty="0" smtClean="0"/>
          </a:p>
          <a:p>
            <a:pPr marL="171450" indent="-171450">
              <a:lnSpc>
                <a:spcPts val="1300"/>
              </a:lnSpc>
              <a:spcAft>
                <a:spcPts val="300"/>
              </a:spcAft>
              <a:buFontTx/>
              <a:buChar char="-"/>
            </a:pPr>
            <a:r>
              <a:rPr lang="en-GB" sz="1400" dirty="0" smtClean="0"/>
              <a:t>filing of the element used to define the final assessment</a:t>
            </a:r>
          </a:p>
          <a:p>
            <a:pPr marL="171450" indent="-171450">
              <a:lnSpc>
                <a:spcPts val="1300"/>
              </a:lnSpc>
              <a:spcAft>
                <a:spcPts val="300"/>
              </a:spcAft>
              <a:buFontTx/>
              <a:buChar char="-"/>
            </a:pPr>
            <a:r>
              <a:rPr lang="en-GB" sz="1400" dirty="0" smtClean="0"/>
              <a:t>internal </a:t>
            </a:r>
            <a:r>
              <a:rPr lang="en-GB" sz="1400" u="sng" dirty="0"/>
              <a:t>experience </a:t>
            </a:r>
            <a:r>
              <a:rPr lang="en-GB" sz="1400" u="sng" dirty="0" smtClean="0"/>
              <a:t>feedback</a:t>
            </a:r>
            <a:r>
              <a:rPr lang="en-GB" sz="1400" dirty="0" smtClean="0"/>
              <a:t>, to </a:t>
            </a:r>
            <a:r>
              <a:rPr lang="en-GB" sz="1400" dirty="0"/>
              <a:t>identify the expected future “knowledge gaps” and define the </a:t>
            </a:r>
            <a:r>
              <a:rPr lang="en-GB" sz="1400" dirty="0" smtClean="0"/>
              <a:t>needs in R&amp;D</a:t>
            </a:r>
            <a:endParaRPr lang="fr-FR" sz="1400" dirty="0"/>
          </a:p>
        </p:txBody>
      </p:sp>
      <p:sp>
        <p:nvSpPr>
          <p:cNvPr id="6" name="Rectangle 28"/>
          <p:cNvSpPr>
            <a:spLocks noChangeArrowheads="1"/>
          </p:cNvSpPr>
          <p:nvPr/>
        </p:nvSpPr>
        <p:spPr bwMode="auto">
          <a:xfrm>
            <a:off x="467544" y="776317"/>
            <a:ext cx="7992888" cy="4924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nchor="ctr">
            <a:spAutoFit/>
          </a:bodyPr>
          <a:lstStyle/>
          <a:p>
            <a:pPr algn="ctr"/>
            <a:r>
              <a:rPr lang="en-GB" sz="3200" i="1" dirty="0" smtClean="0"/>
              <a:t>Successive </a:t>
            </a:r>
            <a:r>
              <a:rPr lang="en-GB" sz="3200" i="1" dirty="0"/>
              <a:t>steps of a </a:t>
            </a:r>
            <a:r>
              <a:rPr lang="en-GB" sz="3200" i="1" dirty="0" smtClean="0"/>
              <a:t>technical review</a:t>
            </a:r>
            <a:endParaRPr lang="en-GB" sz="3200" b="1" i="1" dirty="0" smtClean="0"/>
          </a:p>
        </p:txBody>
      </p:sp>
      <p:sp>
        <p:nvSpPr>
          <p:cNvPr id="10" name="Espace réservé du pied de page 4"/>
          <p:cNvSpPr>
            <a:spLocks noGrp="1"/>
          </p:cNvSpPr>
          <p:nvPr>
            <p:ph type="ftr" sz="quarter" idx="11"/>
          </p:nvPr>
        </p:nvSpPr>
        <p:spPr>
          <a:xfrm>
            <a:off x="2555776" y="6381328"/>
            <a:ext cx="4464496" cy="365125"/>
          </a:xfrm>
        </p:spPr>
        <p:txBody>
          <a:bodyPr/>
          <a:lstStyle/>
          <a:p>
            <a:r>
              <a:rPr lang="fr-FR" dirty="0" smtClean="0"/>
              <a:t>SITEX workshop </a:t>
            </a:r>
            <a:r>
              <a:rPr lang="fr-FR" dirty="0" err="1" smtClean="0"/>
              <a:t>with</a:t>
            </a:r>
            <a:r>
              <a:rPr lang="fr-FR" dirty="0" smtClean="0"/>
              <a:t> civil society – 16-17/09/2013</a:t>
            </a:r>
          </a:p>
        </p:txBody>
      </p:sp>
      <p:sp>
        <p:nvSpPr>
          <p:cNvPr id="3" name="Double flèche verticale 2"/>
          <p:cNvSpPr/>
          <p:nvPr/>
        </p:nvSpPr>
        <p:spPr>
          <a:xfrm>
            <a:off x="4211960" y="1484784"/>
            <a:ext cx="2736304" cy="4975334"/>
          </a:xfrm>
          <a:prstGeom prst="upDownArrow">
            <a:avLst/>
          </a:prstGeom>
          <a:solidFill>
            <a:schemeClr val="accent4">
              <a:lumMod val="60000"/>
              <a:lumOff val="40000"/>
              <a:alpha val="96000"/>
            </a:schemeClr>
          </a:solidFill>
          <a:ln>
            <a:solidFill>
              <a:schemeClr val="accent1">
                <a:shade val="50000"/>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interactions with the civil society</a:t>
            </a:r>
            <a:r>
              <a:rPr lang="en-GB" dirty="0" smtClean="0"/>
              <a:t>:</a:t>
            </a:r>
          </a:p>
          <a:p>
            <a:pPr algn="ctr"/>
            <a:endParaRPr lang="en-GB" dirty="0"/>
          </a:p>
          <a:p>
            <a:pPr algn="ctr"/>
            <a:r>
              <a:rPr lang="en-GB" sz="2400" b="1" dirty="0" smtClean="0"/>
              <a:t>When</a:t>
            </a:r>
            <a:r>
              <a:rPr lang="en-GB" sz="2400" b="1" dirty="0"/>
              <a:t>?</a:t>
            </a:r>
            <a:endParaRPr lang="fr-FR" sz="2400" b="1" dirty="0"/>
          </a:p>
          <a:p>
            <a:pPr algn="ctr"/>
            <a:endParaRPr lang="fr-FR" dirty="0"/>
          </a:p>
        </p:txBody>
      </p:sp>
      <p:sp>
        <p:nvSpPr>
          <p:cNvPr id="11" name="Rectangle 28"/>
          <p:cNvSpPr>
            <a:spLocks noChangeArrowheads="1"/>
          </p:cNvSpPr>
          <p:nvPr/>
        </p:nvSpPr>
        <p:spPr bwMode="auto">
          <a:xfrm>
            <a:off x="395536" y="183799"/>
            <a:ext cx="7200800" cy="4585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nchor="ctr">
            <a:spAutoFit/>
          </a:bodyPr>
          <a:lstStyle/>
          <a:p>
            <a:pPr algn="ctr">
              <a:lnSpc>
                <a:spcPts val="3500"/>
              </a:lnSpc>
            </a:pPr>
            <a:r>
              <a:rPr lang="fr-FR" sz="3600" b="1" spc="-30" dirty="0" smtClean="0"/>
              <a:t>   </a:t>
            </a:r>
            <a:r>
              <a:rPr lang="fr-FR" sz="3600" b="1" spc="-30" dirty="0" err="1" smtClean="0"/>
              <a:t>What</a:t>
            </a:r>
            <a:r>
              <a:rPr lang="fr-FR" sz="3600" b="1" spc="-30" dirty="0" smtClean="0"/>
              <a:t> </a:t>
            </a:r>
            <a:r>
              <a:rPr lang="fr-FR" sz="3600" b="1" spc="-30" dirty="0" err="1"/>
              <a:t>is</a:t>
            </a:r>
            <a:r>
              <a:rPr lang="fr-FR" sz="3600" b="1" spc="-30" dirty="0"/>
              <a:t> </a:t>
            </a:r>
            <a:r>
              <a:rPr lang="fr-FR" sz="3600" b="1" spc="-30" dirty="0" smtClean="0"/>
              <a:t>a </a:t>
            </a:r>
            <a:r>
              <a:rPr lang="fr-FR" sz="3600" b="1" spc="-30" dirty="0" err="1" smtClean="0"/>
              <a:t>technical</a:t>
            </a:r>
            <a:r>
              <a:rPr lang="fr-FR" sz="3600" b="1" spc="-30" dirty="0" smtClean="0"/>
              <a:t> </a:t>
            </a:r>
            <a:r>
              <a:rPr lang="fr-FR" sz="3600" b="1" spc="-30" dirty="0" err="1" smtClean="0"/>
              <a:t>review</a:t>
            </a:r>
            <a:r>
              <a:rPr lang="fr-FR" sz="3600" b="1" spc="-30" dirty="0" smtClean="0"/>
              <a:t>? </a:t>
            </a:r>
            <a:r>
              <a:rPr lang="fr-FR" sz="3600" spc="-30" dirty="0" smtClean="0">
                <a:solidFill>
                  <a:schemeClr val="tx1">
                    <a:lumMod val="50000"/>
                    <a:lumOff val="50000"/>
                  </a:schemeClr>
                </a:solidFill>
              </a:rPr>
              <a:t>(4/5</a:t>
            </a:r>
            <a:r>
              <a:rPr lang="fr-FR" sz="3600" spc="-30" dirty="0" smtClean="0">
                <a:solidFill>
                  <a:schemeClr val="tx1">
                    <a:lumMod val="50000"/>
                    <a:lumOff val="50000"/>
                  </a:schemeClr>
                </a:solidFill>
              </a:rPr>
              <a:t>)</a:t>
            </a:r>
            <a:endParaRPr lang="en-GB" sz="3600" spc="-30" dirty="0" smtClean="0">
              <a:solidFill>
                <a:schemeClr val="tx1">
                  <a:lumMod val="50000"/>
                  <a:lumOff val="50000"/>
                </a:schemeClr>
              </a:solidFill>
            </a:endParaRPr>
          </a:p>
        </p:txBody>
      </p:sp>
      <p:sp>
        <p:nvSpPr>
          <p:cNvPr id="9" name="Espace réservé du numéro de diapositive 5"/>
          <p:cNvSpPr txBox="1">
            <a:spLocks/>
          </p:cNvSpPr>
          <p:nvPr/>
        </p:nvSpPr>
        <p:spPr>
          <a:xfrm>
            <a:off x="7316688" y="6533728"/>
            <a:ext cx="765448" cy="365125"/>
          </a:xfrm>
          <a:prstGeom prst="rect">
            <a:avLst/>
          </a:prstGeom>
        </p:spPr>
        <p:txBody>
          <a:bodyPr vert="horz" lIns="91440" tIns="45720" rIns="91440" bIns="45720" rtlCol="0" anchor="ctr"/>
          <a:lstStyle>
            <a:defPPr>
              <a:defRPr lang="fr-FR"/>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fr-FR" dirty="0"/>
              <a:t>8</a:t>
            </a:r>
            <a:r>
              <a:rPr lang="fr-FR" dirty="0" smtClean="0"/>
              <a:t>/11</a:t>
            </a:r>
            <a:endParaRPr lang="fr-FR" dirty="0"/>
          </a:p>
        </p:txBody>
      </p:sp>
    </p:spTree>
    <p:extLst>
      <p:ext uri="{BB962C8B-B14F-4D97-AF65-F5344CB8AC3E}">
        <p14:creationId xmlns:p14="http://schemas.microsoft.com/office/powerpoint/2010/main" val="36019763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28"/>
          <p:cNvSpPr>
            <a:spLocks noChangeArrowheads="1"/>
          </p:cNvSpPr>
          <p:nvPr/>
        </p:nvSpPr>
        <p:spPr bwMode="auto">
          <a:xfrm>
            <a:off x="395536" y="183799"/>
            <a:ext cx="7200800" cy="4585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nchor="ctr">
            <a:spAutoFit/>
          </a:bodyPr>
          <a:lstStyle/>
          <a:p>
            <a:pPr algn="ctr">
              <a:lnSpc>
                <a:spcPts val="3500"/>
              </a:lnSpc>
            </a:pPr>
            <a:r>
              <a:rPr lang="fr-FR" sz="3600" b="1" spc="-30" dirty="0" smtClean="0"/>
              <a:t>   </a:t>
            </a:r>
            <a:r>
              <a:rPr lang="fr-FR" sz="3600" b="1" spc="-30" dirty="0" err="1" smtClean="0"/>
              <a:t>What</a:t>
            </a:r>
            <a:r>
              <a:rPr lang="fr-FR" sz="3600" b="1" spc="-30" dirty="0" smtClean="0"/>
              <a:t> </a:t>
            </a:r>
            <a:r>
              <a:rPr lang="fr-FR" sz="3600" b="1" spc="-30" dirty="0" err="1"/>
              <a:t>is</a:t>
            </a:r>
            <a:r>
              <a:rPr lang="fr-FR" sz="3600" b="1" spc="-30" dirty="0"/>
              <a:t> </a:t>
            </a:r>
            <a:r>
              <a:rPr lang="fr-FR" sz="3600" b="1" spc="-30" dirty="0" smtClean="0"/>
              <a:t>a </a:t>
            </a:r>
            <a:r>
              <a:rPr lang="fr-FR" sz="3600" b="1" spc="-30" dirty="0" err="1" smtClean="0"/>
              <a:t>technical</a:t>
            </a:r>
            <a:r>
              <a:rPr lang="fr-FR" sz="3600" b="1" spc="-30" dirty="0" smtClean="0"/>
              <a:t> </a:t>
            </a:r>
            <a:r>
              <a:rPr lang="fr-FR" sz="3600" b="1" spc="-30" dirty="0" err="1" smtClean="0"/>
              <a:t>review</a:t>
            </a:r>
            <a:r>
              <a:rPr lang="fr-FR" sz="3600" b="1" spc="-30" dirty="0" smtClean="0"/>
              <a:t>? </a:t>
            </a:r>
            <a:r>
              <a:rPr lang="fr-FR" sz="3600" spc="-30" dirty="0" smtClean="0">
                <a:solidFill>
                  <a:schemeClr val="tx1">
                    <a:lumMod val="50000"/>
                    <a:lumOff val="50000"/>
                  </a:schemeClr>
                </a:solidFill>
              </a:rPr>
              <a:t>(5/5</a:t>
            </a:r>
            <a:r>
              <a:rPr lang="fr-FR" sz="3600" spc="-30" dirty="0" smtClean="0">
                <a:solidFill>
                  <a:schemeClr val="tx1">
                    <a:lumMod val="50000"/>
                    <a:lumOff val="50000"/>
                  </a:schemeClr>
                </a:solidFill>
              </a:rPr>
              <a:t>)</a:t>
            </a:r>
            <a:endParaRPr lang="en-GB" sz="3600" spc="-30" dirty="0" smtClean="0">
              <a:solidFill>
                <a:schemeClr val="tx1">
                  <a:lumMod val="50000"/>
                  <a:lumOff val="50000"/>
                </a:schemeClr>
              </a:solidFill>
            </a:endParaRPr>
          </a:p>
        </p:txBody>
      </p:sp>
      <p:graphicFrame>
        <p:nvGraphicFramePr>
          <p:cNvPr id="4" name="Espace réservé du contenu 3"/>
          <p:cNvGraphicFramePr>
            <a:graphicFrameLocks noGrp="1"/>
          </p:cNvGraphicFramePr>
          <p:nvPr>
            <p:ph idx="1"/>
            <p:extLst>
              <p:ext uri="{D42A27DB-BD31-4B8C-83A1-F6EECF244321}">
                <p14:modId xmlns:p14="http://schemas.microsoft.com/office/powerpoint/2010/main" val="19781555"/>
              </p:ext>
            </p:extLst>
          </p:nvPr>
        </p:nvGraphicFramePr>
        <p:xfrm>
          <a:off x="107504" y="332657"/>
          <a:ext cx="4968552" cy="6255099"/>
        </p:xfrm>
        <a:graphic>
          <a:graphicData uri="http://schemas.openxmlformats.org/drawingml/2006/table">
            <a:tbl>
              <a:tblPr>
                <a:tableStyleId>{5C22544A-7EE6-4342-B048-85BDC9FD1C3A}</a:tableStyleId>
              </a:tblPr>
              <a:tblGrid>
                <a:gridCol w="697341"/>
                <a:gridCol w="2615027"/>
                <a:gridCol w="1656184"/>
              </a:tblGrid>
              <a:tr h="382890">
                <a:tc>
                  <a:txBody>
                    <a:bodyPr/>
                    <a:lstStyle/>
                    <a:p>
                      <a:pPr algn="just" fontAlgn="base">
                        <a:spcAft>
                          <a:spcPts val="0"/>
                        </a:spcAft>
                      </a:pPr>
                      <a:r>
                        <a:rPr lang="en-GB" sz="1000" b="1" kern="1200" dirty="0" smtClean="0">
                          <a:effectLst/>
                        </a:rPr>
                        <a:t>Stage</a:t>
                      </a:r>
                      <a:endParaRPr lang="fr-FR" sz="1000" b="1" dirty="0">
                        <a:effectLst/>
                        <a:latin typeface="Calibri"/>
                        <a:ea typeface="Times New Roman"/>
                        <a:cs typeface="Times New Roman"/>
                      </a:endParaRPr>
                    </a:p>
                  </a:txBody>
                  <a:tcPr marL="50011" marR="50011" marT="25005" marB="25005"/>
                </a:tc>
                <a:tc gridSpan="2">
                  <a:txBody>
                    <a:bodyPr/>
                    <a:lstStyle/>
                    <a:p>
                      <a:pPr algn="l" fontAlgn="base">
                        <a:spcAft>
                          <a:spcPts val="300"/>
                        </a:spcAft>
                      </a:pPr>
                      <a:r>
                        <a:rPr lang="en-GB" sz="1000" b="1" kern="1200" dirty="0">
                          <a:effectLst/>
                        </a:rPr>
                        <a:t>SITE INVESTIGATION AND SELECTION </a:t>
                      </a:r>
                      <a:r>
                        <a:rPr lang="en-GB" sz="1000" b="1" kern="1200" dirty="0" smtClean="0">
                          <a:effectLst/>
                        </a:rPr>
                        <a:t>PHASE</a:t>
                      </a:r>
                    </a:p>
                    <a:p>
                      <a:pPr algn="l" fontAlgn="base">
                        <a:spcAft>
                          <a:spcPts val="600"/>
                        </a:spcAft>
                      </a:pPr>
                      <a:r>
                        <a:rPr lang="en-GB" sz="1000" b="1" kern="1200" dirty="0" smtClean="0">
                          <a:effectLst/>
                        </a:rPr>
                        <a:t>(</a:t>
                      </a:r>
                      <a:r>
                        <a:rPr lang="en-GB" sz="1000" b="1" kern="1200" dirty="0">
                          <a:effectLst/>
                        </a:rPr>
                        <a:t>Leads to decision to select site and start reference design phase)</a:t>
                      </a:r>
                      <a:endParaRPr lang="fr-FR" sz="1000" b="1" dirty="0">
                        <a:effectLst/>
                        <a:latin typeface="Calibri"/>
                        <a:ea typeface="Times New Roman"/>
                        <a:cs typeface="Times New Roman"/>
                      </a:endParaRPr>
                    </a:p>
                  </a:txBody>
                  <a:tcPr marL="50011" marR="50011" marT="25005" marB="25005"/>
                </a:tc>
                <a:tc hMerge="1">
                  <a:txBody>
                    <a:bodyPr/>
                    <a:lstStyle/>
                    <a:p>
                      <a:endParaRPr lang="fr-FR"/>
                    </a:p>
                  </a:txBody>
                  <a:tcPr/>
                </a:tc>
              </a:tr>
              <a:tr h="881070">
                <a:tc>
                  <a:txBody>
                    <a:bodyPr/>
                    <a:lstStyle/>
                    <a:p>
                      <a:pPr algn="just" fontAlgn="base">
                        <a:spcAft>
                          <a:spcPts val="0"/>
                        </a:spcAft>
                      </a:pPr>
                      <a:r>
                        <a:rPr lang="en-GB" sz="900" kern="1200" dirty="0" smtClean="0">
                          <a:effectLst/>
                        </a:rPr>
                        <a:t>Safety Case</a:t>
                      </a:r>
                      <a:endParaRPr lang="fr-FR" sz="900" dirty="0">
                        <a:effectLst/>
                        <a:latin typeface="Calibri"/>
                        <a:ea typeface="Times New Roman"/>
                        <a:cs typeface="Times New Roman"/>
                      </a:endParaRPr>
                    </a:p>
                  </a:txBody>
                  <a:tcPr marL="50011" marR="50011" marT="25005" marB="25005"/>
                </a:tc>
                <a:tc gridSpan="2">
                  <a:txBody>
                    <a:bodyPr/>
                    <a:lstStyle/>
                    <a:p>
                      <a:pPr marL="88900" lvl="0" indent="-88900" algn="l" fontAlgn="base">
                        <a:lnSpc>
                          <a:spcPts val="700"/>
                        </a:lnSpc>
                        <a:spcAft>
                          <a:spcPts val="600"/>
                        </a:spcAft>
                        <a:buFont typeface="Symbol"/>
                        <a:buChar char=""/>
                      </a:pPr>
                      <a:r>
                        <a:rPr lang="en-US" sz="800" dirty="0">
                          <a:effectLst/>
                        </a:rPr>
                        <a:t>Identifies and confirms potentially suitable sites for implementing a GD and for demonstrating the safety; characterization must be sufficient to allow taking a decision to select a site. </a:t>
                      </a:r>
                      <a:endParaRPr lang="fr-FR" sz="800" dirty="0">
                        <a:effectLst/>
                      </a:endParaRPr>
                    </a:p>
                    <a:p>
                      <a:pPr marL="88900" lvl="0" indent="-88900" algn="l" fontAlgn="base">
                        <a:lnSpc>
                          <a:spcPts val="700"/>
                        </a:lnSpc>
                        <a:spcAft>
                          <a:spcPts val="600"/>
                        </a:spcAft>
                        <a:buFont typeface="Symbol"/>
                        <a:buChar char=""/>
                      </a:pPr>
                      <a:r>
                        <a:rPr lang="en-US" sz="800" dirty="0">
                          <a:effectLst/>
                        </a:rPr>
                        <a:t>Identifies the key uncertainties and shows as far as possible how they can be managed. </a:t>
                      </a:r>
                      <a:endParaRPr lang="fr-FR" sz="800" dirty="0">
                        <a:effectLst/>
                      </a:endParaRPr>
                    </a:p>
                    <a:p>
                      <a:pPr marL="88900" lvl="0" indent="-88900" algn="l" fontAlgn="base">
                        <a:lnSpc>
                          <a:spcPts val="700"/>
                        </a:lnSpc>
                        <a:spcAft>
                          <a:spcPts val="600"/>
                        </a:spcAft>
                        <a:buFont typeface="Symbol"/>
                        <a:buChar char=""/>
                      </a:pPr>
                      <a:r>
                        <a:rPr lang="en-US" sz="800" dirty="0">
                          <a:effectLst/>
                        </a:rPr>
                        <a:t>Describes at least one design option which presents good prospects of feasibility in the site, in the sense that it relies on proven and/or easily demonstrable features and is able to accommodate uncertainties related to the expected performance of the various components of the disposal system.</a:t>
                      </a:r>
                      <a:endParaRPr lang="fr-FR" sz="800" dirty="0">
                        <a:effectLst/>
                        <a:latin typeface="Calibri"/>
                        <a:ea typeface="Times New Roman"/>
                        <a:cs typeface="Times New Roman"/>
                      </a:endParaRPr>
                    </a:p>
                  </a:txBody>
                  <a:tcPr marL="50011" marR="50011" marT="25005" marB="25005"/>
                </a:tc>
                <a:tc hMerge="1">
                  <a:txBody>
                    <a:bodyPr/>
                    <a:lstStyle/>
                    <a:p>
                      <a:endParaRPr lang="fr-FR"/>
                    </a:p>
                  </a:txBody>
                  <a:tcPr/>
                </a:tc>
              </a:tr>
              <a:tr h="1311099">
                <a:tc>
                  <a:txBody>
                    <a:bodyPr/>
                    <a:lstStyle/>
                    <a:p>
                      <a:pPr algn="just">
                        <a:spcAft>
                          <a:spcPts val="0"/>
                        </a:spcAft>
                      </a:pPr>
                      <a:r>
                        <a:rPr lang="en-US" sz="900" dirty="0">
                          <a:effectLst/>
                        </a:rPr>
                        <a:t>Focus of the technical review</a:t>
                      </a:r>
                      <a:endParaRPr lang="fr-FR" sz="900" dirty="0">
                        <a:effectLst/>
                        <a:latin typeface="Calibri"/>
                        <a:ea typeface="Times New Roman"/>
                        <a:cs typeface="Times New Roman"/>
                      </a:endParaRPr>
                    </a:p>
                  </a:txBody>
                  <a:tcPr marL="50011" marR="50011" marT="25005" marB="25005"/>
                </a:tc>
                <a:tc gridSpan="2">
                  <a:txBody>
                    <a:bodyPr/>
                    <a:lstStyle/>
                    <a:p>
                      <a:pPr marL="88900" lvl="0" indent="-88900" algn="l" fontAlgn="base">
                        <a:lnSpc>
                          <a:spcPts val="700"/>
                        </a:lnSpc>
                        <a:spcAft>
                          <a:spcPts val="600"/>
                        </a:spcAft>
                        <a:buFont typeface="Symbol"/>
                        <a:buChar char=""/>
                      </a:pPr>
                      <a:r>
                        <a:rPr lang="en-US" sz="800" dirty="0">
                          <a:effectLst/>
                        </a:rPr>
                        <a:t>To review how implementer confirms the expected properties of the host rock (e.g. isolation and containment) ; Are the candidate sites characterized and investigated to a level allowing the selection of one (or more) preferred sites? </a:t>
                      </a:r>
                      <a:endParaRPr lang="fr-FR" sz="800" dirty="0">
                        <a:effectLst/>
                      </a:endParaRPr>
                    </a:p>
                    <a:p>
                      <a:pPr marL="88900" lvl="0" indent="-88900" algn="l" fontAlgn="base">
                        <a:lnSpc>
                          <a:spcPts val="700"/>
                        </a:lnSpc>
                        <a:spcAft>
                          <a:spcPts val="600"/>
                        </a:spcAft>
                        <a:buFont typeface="Symbol"/>
                        <a:buChar char=""/>
                      </a:pPr>
                      <a:r>
                        <a:rPr lang="en-US" sz="800" dirty="0">
                          <a:effectLst/>
                        </a:rPr>
                        <a:t>To review the compatibility between the design(s) developed in the previous conceptualization phase and the potential site(s) </a:t>
                      </a:r>
                      <a:endParaRPr lang="fr-FR" sz="800" dirty="0">
                        <a:effectLst/>
                      </a:endParaRPr>
                    </a:p>
                    <a:p>
                      <a:pPr marL="88900" lvl="0" indent="-88900" algn="l" fontAlgn="base">
                        <a:lnSpc>
                          <a:spcPts val="700"/>
                        </a:lnSpc>
                        <a:spcAft>
                          <a:spcPts val="600"/>
                        </a:spcAft>
                        <a:buFont typeface="Symbol"/>
                        <a:buChar char=""/>
                      </a:pPr>
                      <a:r>
                        <a:rPr lang="en-US" sz="800" dirty="0">
                          <a:effectLst/>
                        </a:rPr>
                        <a:t>To review how the overall concept (design + site) is adapted and refined taking into account the new data collected from investigation and characterization of the host rock and surrounding environment (iterative process)</a:t>
                      </a:r>
                      <a:endParaRPr lang="fr-FR" sz="800" dirty="0">
                        <a:effectLst/>
                      </a:endParaRPr>
                    </a:p>
                    <a:p>
                      <a:pPr marL="88900" lvl="0" indent="-88900" algn="l" fontAlgn="base">
                        <a:lnSpc>
                          <a:spcPts val="700"/>
                        </a:lnSpc>
                        <a:spcAft>
                          <a:spcPts val="600"/>
                        </a:spcAft>
                        <a:buFont typeface="Symbol"/>
                        <a:buChar char=""/>
                      </a:pPr>
                      <a:r>
                        <a:rPr lang="en-US" sz="800" dirty="0">
                          <a:effectLst/>
                        </a:rPr>
                        <a:t>To gain sufficient confidence in implementer’s capability to demonstrate that at least one design option presents good prospects of feasibility, in the sense that it relies on proven and/or easily demonstrable features and is able to accommodate uncertainties related to the expected performance of the various components of the disposal system.</a:t>
                      </a:r>
                      <a:endParaRPr lang="fr-FR" sz="800" dirty="0">
                        <a:effectLst/>
                        <a:latin typeface="Calibri"/>
                        <a:ea typeface="Times New Roman"/>
                        <a:cs typeface="Times New Roman"/>
                      </a:endParaRPr>
                    </a:p>
                  </a:txBody>
                  <a:tcPr marL="50011" marR="50011" marT="25005" marB="25005"/>
                </a:tc>
                <a:tc hMerge="1">
                  <a:txBody>
                    <a:bodyPr/>
                    <a:lstStyle/>
                    <a:p>
                      <a:endParaRPr lang="fr-FR"/>
                    </a:p>
                  </a:txBody>
                  <a:tcPr/>
                </a:tc>
              </a:tr>
              <a:tr h="1363199">
                <a:tc>
                  <a:txBody>
                    <a:bodyPr/>
                    <a:lstStyle/>
                    <a:p>
                      <a:pPr algn="just" fontAlgn="base">
                        <a:spcAft>
                          <a:spcPts val="0"/>
                        </a:spcAft>
                      </a:pPr>
                      <a:r>
                        <a:rPr lang="en-US" sz="900" kern="1200" dirty="0">
                          <a:effectLst/>
                        </a:rPr>
                        <a:t>Safety strategy</a:t>
                      </a:r>
                      <a:endParaRPr lang="fr-FR" sz="900" dirty="0">
                        <a:effectLst/>
                        <a:latin typeface="Calibri"/>
                        <a:ea typeface="Times New Roman"/>
                        <a:cs typeface="Times New Roman"/>
                      </a:endParaRPr>
                    </a:p>
                  </a:txBody>
                  <a:tcPr marL="50011" marR="50011" marT="25005" marB="25005"/>
                </a:tc>
                <a:tc gridSpan="2">
                  <a:txBody>
                    <a:bodyPr/>
                    <a:lstStyle/>
                    <a:p>
                      <a:pPr algn="just" fontAlgn="base">
                        <a:lnSpc>
                          <a:spcPts val="700"/>
                        </a:lnSpc>
                        <a:spcAft>
                          <a:spcPts val="300"/>
                        </a:spcAft>
                      </a:pPr>
                      <a:r>
                        <a:rPr lang="en-US" sz="800" i="1" kern="1200" dirty="0">
                          <a:effectLst/>
                        </a:rPr>
                        <a:t>What to check:</a:t>
                      </a:r>
                      <a:endParaRPr lang="fr-FR" sz="800" i="1" dirty="0">
                        <a:effectLst/>
                      </a:endParaRPr>
                    </a:p>
                    <a:p>
                      <a:pPr marL="88900" lvl="0" indent="-88900" algn="l" fontAlgn="base">
                        <a:lnSpc>
                          <a:spcPts val="700"/>
                        </a:lnSpc>
                        <a:spcAft>
                          <a:spcPts val="300"/>
                        </a:spcAft>
                        <a:buFont typeface="Symbol"/>
                        <a:buChar char=""/>
                      </a:pPr>
                      <a:r>
                        <a:rPr lang="en-US" sz="800" kern="1200" dirty="0">
                          <a:effectLst/>
                        </a:rPr>
                        <a:t>Site acceptance criteria (not necessarily quantitative, but also qualitative) established by implementer on the basis of siting requirements which are at least:</a:t>
                      </a:r>
                      <a:endParaRPr lang="fr-FR" sz="800" dirty="0">
                        <a:effectLst/>
                      </a:endParaRPr>
                    </a:p>
                    <a:p>
                      <a:pPr marL="342900" lvl="0" indent="-163513" algn="l" fontAlgn="base">
                        <a:lnSpc>
                          <a:spcPts val="700"/>
                        </a:lnSpc>
                        <a:spcAft>
                          <a:spcPts val="300"/>
                        </a:spcAft>
                        <a:buFont typeface="Wingdings"/>
                        <a:buChar char=""/>
                      </a:pPr>
                      <a:r>
                        <a:rPr lang="en-US" sz="800" kern="1200" dirty="0">
                          <a:effectLst/>
                        </a:rPr>
                        <a:t>Containment and isolation capabilities</a:t>
                      </a:r>
                      <a:r>
                        <a:rPr lang="en-US" sz="800" dirty="0">
                          <a:effectLst/>
                        </a:rPr>
                        <a:t>;</a:t>
                      </a:r>
                      <a:endParaRPr lang="fr-FR" sz="800" dirty="0">
                        <a:effectLst/>
                      </a:endParaRPr>
                    </a:p>
                    <a:p>
                      <a:pPr marL="342900" lvl="0" indent="-163513" algn="l" fontAlgn="base">
                        <a:lnSpc>
                          <a:spcPts val="700"/>
                        </a:lnSpc>
                        <a:spcAft>
                          <a:spcPts val="300"/>
                        </a:spcAft>
                        <a:buFont typeface="Wingdings"/>
                        <a:buChar char=""/>
                      </a:pPr>
                      <a:r>
                        <a:rPr lang="en-US" sz="800" kern="1200" dirty="0">
                          <a:effectLst/>
                        </a:rPr>
                        <a:t>Long term stability;</a:t>
                      </a:r>
                      <a:endParaRPr lang="fr-FR" sz="800" dirty="0">
                        <a:effectLst/>
                      </a:endParaRPr>
                    </a:p>
                    <a:p>
                      <a:pPr marL="342900" lvl="0" indent="-163513" algn="l" fontAlgn="base">
                        <a:lnSpc>
                          <a:spcPts val="700"/>
                        </a:lnSpc>
                        <a:spcAft>
                          <a:spcPts val="600"/>
                        </a:spcAft>
                        <a:buFont typeface="Wingdings"/>
                        <a:buChar char=""/>
                      </a:pPr>
                      <a:r>
                        <a:rPr lang="en-US" sz="800" kern="1200" dirty="0">
                          <a:effectLst/>
                        </a:rPr>
                        <a:t>Reduction of likelihood of human intrusion (no presence of exceptional underground resources).</a:t>
                      </a:r>
                      <a:endParaRPr lang="fr-FR" sz="800" dirty="0">
                        <a:effectLst/>
                      </a:endParaRPr>
                    </a:p>
                    <a:p>
                      <a:pPr marL="88900" lvl="0" indent="-88900" algn="l" fontAlgn="base">
                        <a:lnSpc>
                          <a:spcPts val="700"/>
                        </a:lnSpc>
                        <a:spcAft>
                          <a:spcPts val="600"/>
                        </a:spcAft>
                        <a:buFont typeface="Symbol"/>
                        <a:buChar char=""/>
                      </a:pPr>
                      <a:r>
                        <a:rPr lang="en-US" sz="800" kern="1200" dirty="0">
                          <a:effectLst/>
                        </a:rPr>
                        <a:t>Implementer’s proposals on how the technical feasibility of the disposal facility will eventually be substantiated, using the results of the program of investigations planned during the previous conceptualization phase = </a:t>
                      </a:r>
                      <a:endParaRPr lang="fr-FR" sz="800" dirty="0">
                        <a:effectLst/>
                      </a:endParaRPr>
                    </a:p>
                    <a:p>
                      <a:pPr marL="88900" lvl="0" indent="-88900" algn="l" fontAlgn="base">
                        <a:lnSpc>
                          <a:spcPts val="700"/>
                        </a:lnSpc>
                        <a:spcAft>
                          <a:spcPts val="600"/>
                        </a:spcAft>
                        <a:buFont typeface="Symbol"/>
                        <a:buChar char=""/>
                      </a:pPr>
                      <a:r>
                        <a:rPr lang="en-US" sz="800" kern="1200" dirty="0">
                          <a:effectLst/>
                        </a:rPr>
                        <a:t>Approach developed to implementing engineering solutions and monitoring</a:t>
                      </a:r>
                      <a:endParaRPr lang="fr-FR" sz="800" dirty="0">
                        <a:effectLst/>
                        <a:latin typeface="Calibri"/>
                        <a:ea typeface="Times New Roman"/>
                        <a:cs typeface="Times New Roman"/>
                      </a:endParaRPr>
                    </a:p>
                  </a:txBody>
                  <a:tcPr marL="50011" marR="50011" marT="25005" marB="25005"/>
                </a:tc>
                <a:tc hMerge="1">
                  <a:txBody>
                    <a:bodyPr/>
                    <a:lstStyle/>
                    <a:p>
                      <a:endParaRPr lang="fr-FR"/>
                    </a:p>
                  </a:txBody>
                  <a:tcPr/>
                </a:tc>
              </a:tr>
              <a:tr h="2254430">
                <a:tc>
                  <a:txBody>
                    <a:bodyPr/>
                    <a:lstStyle/>
                    <a:p>
                      <a:pPr algn="just" fontAlgn="base">
                        <a:spcAft>
                          <a:spcPts val="0"/>
                        </a:spcAft>
                      </a:pPr>
                      <a:r>
                        <a:rPr lang="en-GB" sz="900" dirty="0">
                          <a:effectLst/>
                        </a:rPr>
                        <a:t/>
                      </a:r>
                      <a:br>
                        <a:rPr lang="en-GB" sz="900" dirty="0">
                          <a:effectLst/>
                        </a:rPr>
                      </a:br>
                      <a:r>
                        <a:rPr lang="en-US" sz="900" kern="1200" dirty="0" smtClean="0">
                          <a:effectLst/>
                        </a:rPr>
                        <a:t>System description</a:t>
                      </a:r>
                      <a:endParaRPr lang="fr-FR" sz="900" dirty="0">
                        <a:effectLst/>
                        <a:latin typeface="Calibri"/>
                        <a:ea typeface="Times New Roman"/>
                        <a:cs typeface="Times New Roman"/>
                      </a:endParaRPr>
                    </a:p>
                  </a:txBody>
                  <a:tcPr marL="50011" marR="50011" marT="25005" marB="25005"/>
                </a:tc>
                <a:tc>
                  <a:txBody>
                    <a:bodyPr/>
                    <a:lstStyle/>
                    <a:p>
                      <a:pPr algn="just" fontAlgn="base">
                        <a:lnSpc>
                          <a:spcPts val="700"/>
                        </a:lnSpc>
                        <a:spcAft>
                          <a:spcPts val="300"/>
                        </a:spcAft>
                      </a:pPr>
                      <a:r>
                        <a:rPr lang="en-US" sz="800" i="1" kern="1200" dirty="0" smtClean="0">
                          <a:effectLst/>
                        </a:rPr>
                        <a:t>What to check:</a:t>
                      </a:r>
                      <a:endParaRPr lang="fr-FR" sz="800" i="1" dirty="0">
                        <a:effectLst/>
                      </a:endParaRPr>
                    </a:p>
                    <a:p>
                      <a:pPr algn="just" fontAlgn="base">
                        <a:lnSpc>
                          <a:spcPts val="700"/>
                        </a:lnSpc>
                        <a:spcAft>
                          <a:spcPts val="600"/>
                        </a:spcAft>
                      </a:pPr>
                      <a:r>
                        <a:rPr lang="en-US" sz="800" kern="1200" dirty="0">
                          <a:effectLst/>
                        </a:rPr>
                        <a:t>Relevant features, events and processes should be identified</a:t>
                      </a:r>
                      <a:endParaRPr lang="fr-FR" sz="800" dirty="0">
                        <a:effectLst/>
                      </a:endParaRPr>
                    </a:p>
                    <a:p>
                      <a:pPr marL="88900" lvl="0" indent="-88900" algn="l" fontAlgn="base">
                        <a:lnSpc>
                          <a:spcPts val="700"/>
                        </a:lnSpc>
                        <a:spcAft>
                          <a:spcPts val="600"/>
                        </a:spcAft>
                        <a:buFont typeface="Symbol"/>
                        <a:buChar char=""/>
                      </a:pPr>
                      <a:r>
                        <a:rPr lang="en-US" sz="800" kern="1200" dirty="0">
                          <a:effectLst/>
                        </a:rPr>
                        <a:t>Verify the quality of the basic characteristics of the host rock and surrounding environment (geological, geochemical, hydro-geological and mechanical properties) as well as those of the potential construction materials of the engineered components, using the experts’ R&amp;D and knowledge.</a:t>
                      </a:r>
                      <a:endParaRPr lang="fr-FR" sz="800" dirty="0">
                        <a:effectLst/>
                      </a:endParaRPr>
                    </a:p>
                    <a:p>
                      <a:pPr marL="88900" lvl="0" indent="-88900" algn="l" fontAlgn="base">
                        <a:lnSpc>
                          <a:spcPts val="700"/>
                        </a:lnSpc>
                        <a:spcAft>
                          <a:spcPts val="600"/>
                        </a:spcAft>
                        <a:buFont typeface="Symbol"/>
                        <a:buChar char=""/>
                      </a:pPr>
                      <a:r>
                        <a:rPr lang="en-US" sz="800" dirty="0">
                          <a:effectLst/>
                        </a:rPr>
                        <a:t>The state-of-the-art knowledge on the properties of component materials important for the disposal safety should be established.</a:t>
                      </a:r>
                      <a:endParaRPr lang="fr-FR" sz="800" dirty="0">
                        <a:effectLst/>
                      </a:endParaRPr>
                    </a:p>
                    <a:p>
                      <a:pPr marL="88900" lvl="0" indent="-88900" algn="l" fontAlgn="base">
                        <a:lnSpc>
                          <a:spcPts val="700"/>
                        </a:lnSpc>
                        <a:spcAft>
                          <a:spcPts val="600"/>
                        </a:spcAft>
                        <a:buFont typeface="Symbol"/>
                        <a:buChar char=""/>
                      </a:pPr>
                      <a:r>
                        <a:rPr lang="en-US" sz="800" kern="1200" dirty="0">
                          <a:effectLst/>
                        </a:rPr>
                        <a:t>The assessment methods, models, computer codes and databases must be shown to be reliable.</a:t>
                      </a:r>
                      <a:endParaRPr lang="fr-FR" sz="800" dirty="0">
                        <a:effectLst/>
                      </a:endParaRPr>
                    </a:p>
                    <a:p>
                      <a:pPr marL="88900" lvl="0" indent="-88900" algn="l" fontAlgn="base">
                        <a:lnSpc>
                          <a:spcPts val="700"/>
                        </a:lnSpc>
                        <a:spcAft>
                          <a:spcPts val="600"/>
                        </a:spcAft>
                        <a:buFont typeface="Symbol"/>
                        <a:buChar char=""/>
                      </a:pPr>
                      <a:r>
                        <a:rPr lang="en-US" sz="800" kern="1200" dirty="0">
                          <a:effectLst/>
                        </a:rPr>
                        <a:t>Inventory</a:t>
                      </a:r>
                      <a:r>
                        <a:rPr lang="en-US" sz="800" dirty="0">
                          <a:effectLst/>
                        </a:rPr>
                        <a:t> of the waste packages, with sufficient evidence that the provided data cover with adequate margins the important features for designing a safe disposal facility (check number and volume of waste packages, radionuclide inventories, activities, thermal output, chemical composition, toxic content, gas emission, etc.).</a:t>
                      </a:r>
                      <a:endParaRPr lang="fr-FR" sz="800" dirty="0">
                        <a:effectLst/>
                        <a:latin typeface="Calibri"/>
                        <a:ea typeface="Times New Roman"/>
                        <a:cs typeface="Times New Roman"/>
                      </a:endParaRPr>
                    </a:p>
                  </a:txBody>
                  <a:tcPr marL="50011" marR="50011" marT="25005" marB="25005"/>
                </a:tc>
                <a:tc>
                  <a:txBody>
                    <a:bodyPr/>
                    <a:lstStyle/>
                    <a:p>
                      <a:pPr algn="just" fontAlgn="base">
                        <a:lnSpc>
                          <a:spcPts val="700"/>
                        </a:lnSpc>
                        <a:spcAft>
                          <a:spcPts val="600"/>
                        </a:spcAft>
                      </a:pPr>
                      <a:r>
                        <a:rPr lang="en-US" sz="800" i="1" kern="1200" dirty="0">
                          <a:effectLst/>
                        </a:rPr>
                        <a:t>Key questions to be answered:</a:t>
                      </a:r>
                      <a:endParaRPr lang="fr-FR" sz="800" i="1" dirty="0">
                        <a:effectLst/>
                      </a:endParaRPr>
                    </a:p>
                    <a:p>
                      <a:pPr marL="88900" lvl="0" indent="-88900" algn="l" fontAlgn="base">
                        <a:lnSpc>
                          <a:spcPts val="700"/>
                        </a:lnSpc>
                        <a:spcAft>
                          <a:spcPts val="600"/>
                        </a:spcAft>
                        <a:buFont typeface="Symbol"/>
                        <a:buChar char=""/>
                      </a:pPr>
                      <a:r>
                        <a:rPr lang="en-US" sz="800" dirty="0">
                          <a:effectLst/>
                        </a:rPr>
                        <a:t>Are the </a:t>
                      </a:r>
                      <a:r>
                        <a:rPr lang="en-US" sz="800" kern="1200" dirty="0">
                          <a:effectLst/>
                        </a:rPr>
                        <a:t>basic researches on characteristics of the host rock and surrounding environment carried out?</a:t>
                      </a:r>
                      <a:endParaRPr lang="fr-FR" sz="800" dirty="0">
                        <a:effectLst/>
                      </a:endParaRPr>
                    </a:p>
                    <a:p>
                      <a:pPr marL="88900" lvl="0" indent="-88900" algn="l" fontAlgn="base">
                        <a:lnSpc>
                          <a:spcPts val="700"/>
                        </a:lnSpc>
                        <a:spcAft>
                          <a:spcPts val="600"/>
                        </a:spcAft>
                        <a:buFont typeface="Symbol"/>
                        <a:buChar char=""/>
                      </a:pPr>
                      <a:r>
                        <a:rPr lang="en-US" sz="800" dirty="0">
                          <a:effectLst/>
                        </a:rPr>
                        <a:t>Are the </a:t>
                      </a:r>
                      <a:r>
                        <a:rPr lang="en-US" sz="800" kern="1200" dirty="0">
                          <a:effectLst/>
                        </a:rPr>
                        <a:t>basic characteristics of the potential construction materials of the engineered components assessed?</a:t>
                      </a:r>
                      <a:endParaRPr lang="fr-FR" sz="800" dirty="0">
                        <a:effectLst/>
                      </a:endParaRPr>
                    </a:p>
                    <a:p>
                      <a:pPr marL="88900" lvl="0" indent="-88900" algn="l" fontAlgn="base">
                        <a:lnSpc>
                          <a:spcPts val="700"/>
                        </a:lnSpc>
                        <a:spcAft>
                          <a:spcPts val="600"/>
                        </a:spcAft>
                        <a:buFont typeface="Symbol"/>
                        <a:buChar char=""/>
                      </a:pPr>
                      <a:r>
                        <a:rPr lang="en-US" sz="800" dirty="0">
                          <a:effectLst/>
                        </a:rPr>
                        <a:t>Has the inventory of the waste packages been determined with adequate margins? </a:t>
                      </a:r>
                      <a:endParaRPr lang="fr-FR" sz="800" dirty="0">
                        <a:effectLst/>
                      </a:endParaRPr>
                    </a:p>
                    <a:p>
                      <a:pPr marL="88900" lvl="0" indent="-88900" algn="l" fontAlgn="base">
                        <a:lnSpc>
                          <a:spcPts val="700"/>
                        </a:lnSpc>
                        <a:spcAft>
                          <a:spcPts val="600"/>
                        </a:spcAft>
                        <a:buFont typeface="Symbol"/>
                        <a:buChar char=""/>
                      </a:pPr>
                      <a:r>
                        <a:rPr lang="en-US" sz="800" dirty="0">
                          <a:effectLst/>
                        </a:rPr>
                        <a:t>Are the mechanisms identified and quantified?</a:t>
                      </a:r>
                      <a:endParaRPr lang="fr-FR" sz="800" dirty="0">
                        <a:effectLst/>
                      </a:endParaRPr>
                    </a:p>
                    <a:p>
                      <a:pPr marL="88900" lvl="0" indent="-88900" algn="l" fontAlgn="base">
                        <a:lnSpc>
                          <a:spcPts val="700"/>
                        </a:lnSpc>
                        <a:spcAft>
                          <a:spcPts val="600"/>
                        </a:spcAft>
                        <a:buFont typeface="Symbol"/>
                        <a:buChar char=""/>
                      </a:pPr>
                      <a:r>
                        <a:rPr lang="en-US" sz="800" dirty="0">
                          <a:effectLst/>
                        </a:rPr>
                        <a:t>Which interactions are characterized?</a:t>
                      </a:r>
                      <a:endParaRPr lang="fr-FR" sz="800" dirty="0">
                        <a:effectLst/>
                      </a:endParaRPr>
                    </a:p>
                    <a:p>
                      <a:pPr marL="88900" lvl="0" indent="-88900" algn="l" fontAlgn="base">
                        <a:lnSpc>
                          <a:spcPts val="700"/>
                        </a:lnSpc>
                        <a:spcAft>
                          <a:spcPts val="600"/>
                        </a:spcAft>
                        <a:buFont typeface="Symbol"/>
                        <a:buChar char=""/>
                      </a:pPr>
                      <a:r>
                        <a:rPr lang="en-US" sz="800" dirty="0">
                          <a:effectLst/>
                        </a:rPr>
                        <a:t>Confidence in demonstrability of physical-chemical mechanisms?</a:t>
                      </a:r>
                      <a:endParaRPr lang="fr-FR" sz="800" dirty="0">
                        <a:effectLst/>
                      </a:endParaRPr>
                    </a:p>
                    <a:p>
                      <a:pPr marL="88900" lvl="0" indent="-88900" algn="l" fontAlgn="base">
                        <a:lnSpc>
                          <a:spcPts val="700"/>
                        </a:lnSpc>
                        <a:spcAft>
                          <a:spcPts val="600"/>
                        </a:spcAft>
                        <a:buFont typeface="Symbol"/>
                        <a:buChar char=""/>
                      </a:pPr>
                      <a:r>
                        <a:rPr lang="en-US" sz="800" dirty="0">
                          <a:effectLst/>
                        </a:rPr>
                        <a:t>Quality of data?</a:t>
                      </a:r>
                      <a:endParaRPr lang="fr-FR" sz="800" dirty="0">
                        <a:effectLst/>
                        <a:latin typeface="Calibri"/>
                        <a:ea typeface="Times New Roman"/>
                        <a:cs typeface="Times New Roman"/>
                      </a:endParaRPr>
                    </a:p>
                  </a:txBody>
                  <a:tcPr marL="50011" marR="50011" marT="25005" marB="25005"/>
                </a:tc>
              </a:tr>
            </a:tbl>
          </a:graphicData>
        </a:graphic>
      </p:graphicFrame>
      <p:sp>
        <p:nvSpPr>
          <p:cNvPr id="5" name="Rectangle 1"/>
          <p:cNvSpPr>
            <a:spLocks noChangeArrowheads="1"/>
          </p:cNvSpPr>
          <p:nvPr/>
        </p:nvSpPr>
        <p:spPr bwMode="auto">
          <a:xfrm>
            <a:off x="2774950" y="1033463"/>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fr-FR" sz="1800" b="0" i="0" u="none" strike="noStrike" cap="none" normalizeH="0" baseline="0" smtClean="0">
              <a:ln>
                <a:noFill/>
              </a:ln>
              <a:solidFill>
                <a:schemeClr val="tx1"/>
              </a:solidFill>
              <a:effectLst/>
              <a:latin typeface="Arial" pitchFamily="34" charset="0"/>
            </a:endParaRPr>
          </a:p>
        </p:txBody>
      </p:sp>
      <p:graphicFrame>
        <p:nvGraphicFramePr>
          <p:cNvPr id="6" name="Tableau 5"/>
          <p:cNvGraphicFramePr>
            <a:graphicFrameLocks noGrp="1"/>
          </p:cNvGraphicFramePr>
          <p:nvPr>
            <p:extLst>
              <p:ext uri="{D42A27DB-BD31-4B8C-83A1-F6EECF244321}">
                <p14:modId xmlns:p14="http://schemas.microsoft.com/office/powerpoint/2010/main" val="1913681057"/>
              </p:ext>
            </p:extLst>
          </p:nvPr>
        </p:nvGraphicFramePr>
        <p:xfrm>
          <a:off x="5148063" y="980727"/>
          <a:ext cx="3816425" cy="5616625"/>
        </p:xfrm>
        <a:graphic>
          <a:graphicData uri="http://schemas.openxmlformats.org/drawingml/2006/table">
            <a:tbl>
              <a:tblPr>
                <a:tableStyleId>{5C22544A-7EE6-4342-B048-85BDC9FD1C3A}</a:tableStyleId>
              </a:tblPr>
              <a:tblGrid>
                <a:gridCol w="636071"/>
                <a:gridCol w="636071"/>
                <a:gridCol w="1201467"/>
                <a:gridCol w="1342816"/>
              </a:tblGrid>
              <a:tr h="2870560">
                <a:tc rowSpan="2">
                  <a:txBody>
                    <a:bodyPr/>
                    <a:lstStyle/>
                    <a:p>
                      <a:pPr algn="just" fontAlgn="base">
                        <a:spcAft>
                          <a:spcPts val="300"/>
                        </a:spcAft>
                      </a:pPr>
                      <a:r>
                        <a:rPr lang="en-GB" sz="900" kern="1200" dirty="0">
                          <a:effectLst/>
                        </a:rPr>
                        <a:t>Safety assessment</a:t>
                      </a:r>
                      <a:endParaRPr lang="fr-FR" sz="900" dirty="0">
                        <a:effectLst/>
                        <a:latin typeface="Calibri"/>
                        <a:ea typeface="Times New Roman"/>
                        <a:cs typeface="Times New Roman"/>
                      </a:endParaRPr>
                    </a:p>
                  </a:txBody>
                  <a:tcPr marL="46982" marR="46982" marT="23491" marB="23491"/>
                </a:tc>
                <a:tc>
                  <a:txBody>
                    <a:bodyPr/>
                    <a:lstStyle/>
                    <a:p>
                      <a:pPr algn="just" fontAlgn="base">
                        <a:lnSpc>
                          <a:spcPts val="700"/>
                        </a:lnSpc>
                        <a:spcAft>
                          <a:spcPts val="300"/>
                        </a:spcAft>
                      </a:pPr>
                      <a:r>
                        <a:rPr lang="en-US" sz="800" dirty="0">
                          <a:effectLst/>
                        </a:rPr>
                        <a:t>Preliminary site and engineering assessment</a:t>
                      </a:r>
                      <a:endParaRPr lang="fr-FR" sz="800" dirty="0">
                        <a:effectLst/>
                        <a:latin typeface="Calibri"/>
                        <a:ea typeface="Times New Roman"/>
                        <a:cs typeface="Times New Roman"/>
                      </a:endParaRPr>
                    </a:p>
                  </a:txBody>
                  <a:tcPr marL="46982" marR="46982" marT="23491" marB="23491"/>
                </a:tc>
                <a:tc>
                  <a:txBody>
                    <a:bodyPr/>
                    <a:lstStyle/>
                    <a:p>
                      <a:pPr algn="just" fontAlgn="base">
                        <a:lnSpc>
                          <a:spcPts val="700"/>
                        </a:lnSpc>
                        <a:spcAft>
                          <a:spcPts val="300"/>
                        </a:spcAft>
                      </a:pPr>
                      <a:r>
                        <a:rPr lang="en-US" sz="800" i="1" kern="1200" dirty="0">
                          <a:effectLst/>
                        </a:rPr>
                        <a:t>What to check:</a:t>
                      </a:r>
                      <a:endParaRPr lang="fr-FR" sz="800" i="1" dirty="0">
                        <a:effectLst/>
                      </a:endParaRPr>
                    </a:p>
                    <a:p>
                      <a:pPr marL="88900" lvl="0" indent="-88900" algn="l" fontAlgn="base">
                        <a:lnSpc>
                          <a:spcPts val="700"/>
                        </a:lnSpc>
                        <a:spcAft>
                          <a:spcPts val="300"/>
                        </a:spcAft>
                        <a:buFont typeface="Symbol"/>
                        <a:buChar char=""/>
                      </a:pPr>
                      <a:r>
                        <a:rPr lang="en-US" sz="800" dirty="0">
                          <a:effectLst/>
                        </a:rPr>
                        <a:t>Demonstration of the ability of each component of the disposal system to fulfill its expected function (This will primarily consist in identifying the disturbances that might affect the disposal system and its components, these being of internal (thermal, chemical, mechanical, radiological, nuclear,...) or external (intrusion, climate change, seismicity) origin (Structures, Systems and Components).</a:t>
                      </a:r>
                      <a:endParaRPr lang="fr-FR" sz="800" dirty="0">
                        <a:effectLst/>
                      </a:endParaRPr>
                    </a:p>
                    <a:p>
                      <a:pPr marL="88900" lvl="0" indent="-88900" algn="l" fontAlgn="base">
                        <a:lnSpc>
                          <a:spcPts val="700"/>
                        </a:lnSpc>
                        <a:spcAft>
                          <a:spcPts val="300"/>
                        </a:spcAft>
                        <a:buFont typeface="Symbol"/>
                        <a:buChar char=""/>
                      </a:pPr>
                      <a:r>
                        <a:rPr lang="en-US" sz="800" kern="1200" dirty="0">
                          <a:effectLst/>
                        </a:rPr>
                        <a:t>Feasibility assessment, based on the known characteristics of the host rock, which gives consideration on the suitability and effectiveness of the techniques.</a:t>
                      </a:r>
                      <a:endParaRPr lang="fr-FR" sz="800" dirty="0">
                        <a:effectLst/>
                        <a:latin typeface="Calibri"/>
                        <a:ea typeface="Times New Roman"/>
                        <a:cs typeface="Times New Roman"/>
                      </a:endParaRPr>
                    </a:p>
                  </a:txBody>
                  <a:tcPr marL="46982" marR="46982" marT="23491" marB="23491"/>
                </a:tc>
                <a:tc>
                  <a:txBody>
                    <a:bodyPr/>
                    <a:lstStyle/>
                    <a:p>
                      <a:pPr algn="just">
                        <a:lnSpc>
                          <a:spcPts val="700"/>
                        </a:lnSpc>
                        <a:spcAft>
                          <a:spcPts val="300"/>
                        </a:spcAft>
                      </a:pPr>
                      <a:r>
                        <a:rPr lang="en-US" sz="800" i="1" kern="1200" dirty="0">
                          <a:effectLst/>
                        </a:rPr>
                        <a:t>Key questions to be answered</a:t>
                      </a:r>
                      <a:r>
                        <a:rPr lang="en-US" sz="800" kern="1200" dirty="0">
                          <a:effectLst/>
                        </a:rPr>
                        <a:t>:</a:t>
                      </a:r>
                      <a:r>
                        <a:rPr lang="en-US" sz="800" dirty="0">
                          <a:effectLst/>
                        </a:rPr>
                        <a:t> </a:t>
                      </a:r>
                      <a:endParaRPr lang="fr-FR" sz="800" dirty="0">
                        <a:effectLst/>
                      </a:endParaRPr>
                    </a:p>
                    <a:p>
                      <a:pPr algn="just">
                        <a:lnSpc>
                          <a:spcPts val="700"/>
                        </a:lnSpc>
                        <a:spcAft>
                          <a:spcPts val="300"/>
                        </a:spcAft>
                      </a:pPr>
                      <a:r>
                        <a:rPr lang="en-US" sz="800" u="sng" dirty="0">
                          <a:effectLst/>
                        </a:rPr>
                        <a:t>Effectiveness of safety functions, performance of barriers:</a:t>
                      </a:r>
                      <a:endParaRPr lang="fr-FR" sz="800" dirty="0">
                        <a:effectLst/>
                      </a:endParaRPr>
                    </a:p>
                    <a:p>
                      <a:pPr marL="88900" lvl="0" indent="-88900" algn="l" fontAlgn="base">
                        <a:lnSpc>
                          <a:spcPts val="700"/>
                        </a:lnSpc>
                        <a:spcAft>
                          <a:spcPts val="300"/>
                        </a:spcAft>
                        <a:buFont typeface="Symbol"/>
                        <a:buChar char=""/>
                      </a:pPr>
                      <a:r>
                        <a:rPr lang="en-US" sz="800" dirty="0">
                          <a:effectLst/>
                        </a:rPr>
                        <a:t>Range of possible disturbances identified and quantified?</a:t>
                      </a:r>
                      <a:endParaRPr lang="fr-FR" sz="800" dirty="0">
                        <a:effectLst/>
                      </a:endParaRPr>
                    </a:p>
                    <a:p>
                      <a:pPr marL="88900" lvl="0" indent="-88900" algn="l" fontAlgn="base">
                        <a:lnSpc>
                          <a:spcPts val="700"/>
                        </a:lnSpc>
                        <a:spcAft>
                          <a:spcPts val="300"/>
                        </a:spcAft>
                        <a:buFont typeface="Symbol"/>
                        <a:buChar char=""/>
                      </a:pPr>
                      <a:r>
                        <a:rPr lang="en-GB" sz="800" dirty="0">
                          <a:effectLst/>
                        </a:rPr>
                        <a:t>Confidence in industrial feasibility assessment on the suitability and effectiveness of the techniques (including excavation)?</a:t>
                      </a:r>
                      <a:endParaRPr lang="fr-FR" sz="800" dirty="0">
                        <a:effectLst/>
                      </a:endParaRPr>
                    </a:p>
                    <a:p>
                      <a:pPr algn="l" fontAlgn="base">
                        <a:lnSpc>
                          <a:spcPts val="700"/>
                        </a:lnSpc>
                        <a:spcAft>
                          <a:spcPts val="300"/>
                        </a:spcAft>
                      </a:pPr>
                      <a:r>
                        <a:rPr lang="en-US" sz="800" u="sng" dirty="0">
                          <a:effectLst/>
                        </a:rPr>
                        <a:t>Effectiveness of total system:</a:t>
                      </a:r>
                      <a:endParaRPr lang="fr-FR" sz="800" dirty="0">
                        <a:effectLst/>
                      </a:endParaRPr>
                    </a:p>
                    <a:p>
                      <a:pPr marL="88900" lvl="0" indent="-88900" algn="l" fontAlgn="base">
                        <a:lnSpc>
                          <a:spcPts val="700"/>
                        </a:lnSpc>
                        <a:spcAft>
                          <a:spcPts val="300"/>
                        </a:spcAft>
                        <a:buFont typeface="Symbol"/>
                        <a:buChar char=""/>
                      </a:pPr>
                      <a:r>
                        <a:rPr lang="en-GB" sz="800" dirty="0">
                          <a:effectLst/>
                        </a:rPr>
                        <a:t>Is disposal system robust? Which complementarities? No common modes of failure and/or lack of compensation of (postulated) dysfunction?</a:t>
                      </a:r>
                      <a:endParaRPr lang="fr-FR" sz="800" dirty="0">
                        <a:effectLst/>
                      </a:endParaRPr>
                    </a:p>
                    <a:p>
                      <a:pPr marL="88900" lvl="0" indent="-88900" algn="l" fontAlgn="base">
                        <a:lnSpc>
                          <a:spcPts val="700"/>
                        </a:lnSpc>
                        <a:spcAft>
                          <a:spcPts val="300"/>
                        </a:spcAft>
                        <a:buFont typeface="Symbol"/>
                        <a:buChar char=""/>
                      </a:pPr>
                      <a:r>
                        <a:rPr lang="en-GB" sz="800" dirty="0">
                          <a:effectLst/>
                        </a:rPr>
                        <a:t>Were enough possible evolutions or events considered for determining the robustness of the total system?</a:t>
                      </a:r>
                      <a:endParaRPr lang="fr-FR" sz="800" dirty="0">
                        <a:effectLst/>
                        <a:latin typeface="Calibri"/>
                        <a:ea typeface="Times New Roman"/>
                        <a:cs typeface="Times New Roman"/>
                      </a:endParaRPr>
                    </a:p>
                  </a:txBody>
                  <a:tcPr marL="46982" marR="46982" marT="23491" marB="23491"/>
                </a:tc>
              </a:tr>
              <a:tr h="1391692">
                <a:tc vMerge="1">
                  <a:txBody>
                    <a:bodyPr/>
                    <a:lstStyle/>
                    <a:p>
                      <a:endParaRPr lang="fr-FR"/>
                    </a:p>
                  </a:txBody>
                  <a:tcPr/>
                </a:tc>
                <a:tc>
                  <a:txBody>
                    <a:bodyPr/>
                    <a:lstStyle/>
                    <a:p>
                      <a:pPr algn="just" fontAlgn="base">
                        <a:lnSpc>
                          <a:spcPts val="700"/>
                        </a:lnSpc>
                        <a:spcAft>
                          <a:spcPts val="300"/>
                        </a:spcAft>
                      </a:pPr>
                      <a:r>
                        <a:rPr lang="en-US" sz="800" kern="1200" dirty="0">
                          <a:effectLst/>
                        </a:rPr>
                        <a:t>Radiological and non-radiological impact assessment</a:t>
                      </a:r>
                      <a:endParaRPr lang="fr-FR" sz="800" dirty="0">
                        <a:effectLst/>
                        <a:latin typeface="Calibri"/>
                        <a:ea typeface="Times New Roman"/>
                        <a:cs typeface="Times New Roman"/>
                      </a:endParaRPr>
                    </a:p>
                  </a:txBody>
                  <a:tcPr marL="46982" marR="46982" marT="23491" marB="23491"/>
                </a:tc>
                <a:tc>
                  <a:txBody>
                    <a:bodyPr/>
                    <a:lstStyle/>
                    <a:p>
                      <a:pPr algn="just" fontAlgn="base">
                        <a:lnSpc>
                          <a:spcPts val="700"/>
                        </a:lnSpc>
                        <a:spcAft>
                          <a:spcPts val="300"/>
                        </a:spcAft>
                      </a:pPr>
                      <a:r>
                        <a:rPr lang="en-US" sz="800" i="1" kern="1200" dirty="0">
                          <a:effectLst/>
                        </a:rPr>
                        <a:t>What to check:</a:t>
                      </a:r>
                      <a:endParaRPr lang="fr-FR" sz="800" i="1" dirty="0">
                        <a:effectLst/>
                      </a:endParaRPr>
                    </a:p>
                    <a:p>
                      <a:pPr marL="88900" lvl="0" indent="-88900" algn="l" fontAlgn="base">
                        <a:lnSpc>
                          <a:spcPts val="700"/>
                        </a:lnSpc>
                        <a:spcAft>
                          <a:spcPts val="300"/>
                        </a:spcAft>
                        <a:buFont typeface="Symbol"/>
                        <a:buChar char=""/>
                      </a:pPr>
                      <a:r>
                        <a:rPr lang="en-US" sz="800" kern="1200" dirty="0">
                          <a:effectLst/>
                        </a:rPr>
                        <a:t>Scenarios developed ( at least normal evolution and taking into account the main disturbances identified, checking the main assumptions and simplifications</a:t>
                      </a:r>
                      <a:endParaRPr lang="fr-FR" sz="800" dirty="0">
                        <a:effectLst/>
                      </a:endParaRPr>
                    </a:p>
                    <a:p>
                      <a:pPr marL="88900" lvl="0" indent="-88900" algn="l" fontAlgn="base">
                        <a:lnSpc>
                          <a:spcPts val="700"/>
                        </a:lnSpc>
                        <a:spcAft>
                          <a:spcPts val="300"/>
                        </a:spcAft>
                        <a:buFont typeface="Symbol"/>
                        <a:buChar char=""/>
                      </a:pPr>
                      <a:r>
                        <a:rPr lang="en-US" sz="800" kern="1200" dirty="0">
                          <a:effectLst/>
                        </a:rPr>
                        <a:t>Conceptual models</a:t>
                      </a:r>
                      <a:endParaRPr lang="fr-FR" sz="800" dirty="0">
                        <a:effectLst/>
                      </a:endParaRPr>
                    </a:p>
                    <a:p>
                      <a:pPr marL="88900" lvl="0" indent="-88900" algn="l" fontAlgn="base">
                        <a:lnSpc>
                          <a:spcPts val="700"/>
                        </a:lnSpc>
                        <a:spcAft>
                          <a:spcPts val="300"/>
                        </a:spcAft>
                        <a:buFont typeface="Symbol"/>
                        <a:buChar char=""/>
                      </a:pPr>
                      <a:r>
                        <a:rPr lang="en-US" sz="800" dirty="0">
                          <a:effectLst/>
                        </a:rPr>
                        <a:t>Confidence of the order of magnitude of the impact of the disposal system</a:t>
                      </a:r>
                      <a:endParaRPr lang="fr-FR" sz="800" dirty="0">
                        <a:effectLst/>
                        <a:latin typeface="Calibri"/>
                        <a:ea typeface="Times New Roman"/>
                        <a:cs typeface="Times New Roman"/>
                      </a:endParaRPr>
                    </a:p>
                  </a:txBody>
                  <a:tcPr marL="46982" marR="46982" marT="23491" marB="23491"/>
                </a:tc>
                <a:tc>
                  <a:txBody>
                    <a:bodyPr/>
                    <a:lstStyle/>
                    <a:p>
                      <a:pPr algn="just" fontAlgn="base">
                        <a:lnSpc>
                          <a:spcPts val="700"/>
                        </a:lnSpc>
                        <a:spcAft>
                          <a:spcPts val="300"/>
                        </a:spcAft>
                      </a:pPr>
                      <a:r>
                        <a:rPr lang="en-US" sz="800" i="1" kern="1200" dirty="0">
                          <a:effectLst/>
                        </a:rPr>
                        <a:t>Key questions to be answered</a:t>
                      </a:r>
                      <a:r>
                        <a:rPr lang="en-US" sz="800" kern="1200" dirty="0">
                          <a:effectLst/>
                        </a:rPr>
                        <a:t>:</a:t>
                      </a:r>
                      <a:endParaRPr lang="fr-FR" sz="800" dirty="0">
                        <a:effectLst/>
                      </a:endParaRPr>
                    </a:p>
                    <a:p>
                      <a:pPr marL="88900" lvl="0" indent="-88900" algn="l" fontAlgn="base">
                        <a:lnSpc>
                          <a:spcPts val="700"/>
                        </a:lnSpc>
                        <a:spcAft>
                          <a:spcPts val="300"/>
                        </a:spcAft>
                        <a:buFont typeface="Symbol"/>
                        <a:buChar char=""/>
                      </a:pPr>
                      <a:r>
                        <a:rPr lang="en-US" sz="800" kern="1200" dirty="0">
                          <a:effectLst/>
                        </a:rPr>
                        <a:t>Are scenarios derived systematically?</a:t>
                      </a:r>
                      <a:endParaRPr lang="fr-FR" sz="800" dirty="0">
                        <a:effectLst/>
                      </a:endParaRPr>
                    </a:p>
                    <a:p>
                      <a:pPr marL="88900" lvl="0" indent="-88900" algn="l" fontAlgn="base">
                        <a:lnSpc>
                          <a:spcPts val="700"/>
                        </a:lnSpc>
                        <a:spcAft>
                          <a:spcPts val="300"/>
                        </a:spcAft>
                        <a:buFont typeface="Symbol"/>
                        <a:buChar char=""/>
                      </a:pPr>
                      <a:r>
                        <a:rPr lang="en-US" sz="800" kern="1200" dirty="0">
                          <a:effectLst/>
                        </a:rPr>
                        <a:t>Are results of reasonable confidence (available safety margins)?</a:t>
                      </a:r>
                      <a:endParaRPr lang="fr-FR" sz="800" dirty="0">
                        <a:effectLst/>
                      </a:endParaRPr>
                    </a:p>
                    <a:p>
                      <a:pPr marL="88900" lvl="0" indent="-88900" algn="l" fontAlgn="base">
                        <a:lnSpc>
                          <a:spcPts val="700"/>
                        </a:lnSpc>
                        <a:spcAft>
                          <a:spcPts val="300"/>
                        </a:spcAft>
                        <a:buFont typeface="Symbol"/>
                        <a:buChar char=""/>
                      </a:pPr>
                      <a:r>
                        <a:rPr lang="en-US" sz="800" kern="1200" dirty="0">
                          <a:effectLst/>
                        </a:rPr>
                        <a:t>Is impact verified as not unacceptable?</a:t>
                      </a:r>
                      <a:endParaRPr lang="fr-FR" sz="800" dirty="0">
                        <a:effectLst/>
                      </a:endParaRPr>
                    </a:p>
                    <a:p>
                      <a:pPr marL="88900" lvl="0" indent="-88900" algn="l" fontAlgn="base">
                        <a:lnSpc>
                          <a:spcPts val="700"/>
                        </a:lnSpc>
                        <a:spcAft>
                          <a:spcPts val="300"/>
                        </a:spcAft>
                        <a:buFont typeface="Symbol"/>
                        <a:buChar char=""/>
                      </a:pPr>
                      <a:r>
                        <a:rPr lang="en-US" sz="800" kern="1200" dirty="0">
                          <a:effectLst/>
                        </a:rPr>
                        <a:t>Are the uncertainties sufficiently covered (comprehensive)?</a:t>
                      </a:r>
                      <a:endParaRPr lang="fr-FR" sz="800" dirty="0">
                        <a:effectLst/>
                        <a:latin typeface="Calibri"/>
                        <a:ea typeface="Times New Roman"/>
                        <a:cs typeface="Times New Roman"/>
                      </a:endParaRPr>
                    </a:p>
                  </a:txBody>
                  <a:tcPr marL="46982" marR="46982" marT="23491" marB="23491"/>
                </a:tc>
              </a:tr>
              <a:tr h="573050">
                <a:tc>
                  <a:txBody>
                    <a:bodyPr/>
                    <a:lstStyle/>
                    <a:p>
                      <a:pPr marL="0" indent="0" algn="just" fontAlgn="base">
                        <a:spcAft>
                          <a:spcPts val="300"/>
                        </a:spcAft>
                      </a:pPr>
                      <a:r>
                        <a:rPr lang="en-GB" sz="800" kern="1200" spc="-30" baseline="0" dirty="0" smtClean="0">
                          <a:effectLst/>
                        </a:rPr>
                        <a:t>Optimization, management </a:t>
                      </a:r>
                      <a:r>
                        <a:rPr lang="en-GB" sz="800" kern="1200" spc="-30" baseline="0" dirty="0">
                          <a:effectLst/>
                        </a:rPr>
                        <a:t>of uncertainties</a:t>
                      </a:r>
                      <a:endParaRPr lang="fr-FR" sz="800" spc="-30" baseline="0" dirty="0">
                        <a:effectLst/>
                        <a:latin typeface="Calibri"/>
                        <a:ea typeface="Times New Roman"/>
                        <a:cs typeface="Times New Roman"/>
                      </a:endParaRPr>
                    </a:p>
                  </a:txBody>
                  <a:tcPr marL="46982" marR="46982" marT="23491" marB="23491"/>
                </a:tc>
                <a:tc gridSpan="3">
                  <a:txBody>
                    <a:bodyPr/>
                    <a:lstStyle/>
                    <a:p>
                      <a:pPr algn="just" fontAlgn="base">
                        <a:lnSpc>
                          <a:spcPts val="700"/>
                        </a:lnSpc>
                        <a:spcAft>
                          <a:spcPts val="300"/>
                        </a:spcAft>
                      </a:pPr>
                      <a:r>
                        <a:rPr lang="en-US" sz="800" kern="1200" dirty="0">
                          <a:effectLst/>
                        </a:rPr>
                        <a:t>What to assess:</a:t>
                      </a:r>
                      <a:endParaRPr lang="fr-FR" sz="800" dirty="0">
                        <a:effectLst/>
                      </a:endParaRPr>
                    </a:p>
                    <a:p>
                      <a:pPr algn="just" fontAlgn="base">
                        <a:lnSpc>
                          <a:spcPts val="700"/>
                        </a:lnSpc>
                        <a:spcAft>
                          <a:spcPts val="300"/>
                        </a:spcAft>
                      </a:pPr>
                      <a:r>
                        <a:rPr lang="en-GB" sz="800" kern="1200" dirty="0">
                          <a:effectLst/>
                        </a:rPr>
                        <a:t>Adaptation of the R&amp;D program to the results of analysis by the implementer</a:t>
                      </a:r>
                      <a:endParaRPr lang="fr-FR" sz="800" dirty="0">
                        <a:effectLst/>
                        <a:latin typeface="Calibri"/>
                        <a:ea typeface="Times New Roman"/>
                        <a:cs typeface="Times New Roman"/>
                      </a:endParaRPr>
                    </a:p>
                  </a:txBody>
                  <a:tcPr marL="46982" marR="46982" marT="23491" marB="23491"/>
                </a:tc>
                <a:tc hMerge="1">
                  <a:txBody>
                    <a:bodyPr/>
                    <a:lstStyle/>
                    <a:p>
                      <a:endParaRPr lang="fr-FR"/>
                    </a:p>
                  </a:txBody>
                  <a:tcPr/>
                </a:tc>
                <a:tc hMerge="1">
                  <a:txBody>
                    <a:bodyPr/>
                    <a:lstStyle/>
                    <a:p>
                      <a:endParaRPr lang="fr-FR"/>
                    </a:p>
                  </a:txBody>
                  <a:tcPr/>
                </a:tc>
              </a:tr>
              <a:tr h="781323">
                <a:tc>
                  <a:txBody>
                    <a:bodyPr/>
                    <a:lstStyle/>
                    <a:p>
                      <a:pPr algn="just" fontAlgn="base">
                        <a:spcAft>
                          <a:spcPts val="300"/>
                        </a:spcAft>
                      </a:pPr>
                      <a:r>
                        <a:rPr lang="en-GB" sz="800" kern="1200" spc="-30" baseline="0" dirty="0">
                          <a:effectLst/>
                        </a:rPr>
                        <a:t>Integration of the safety arguments and evidence</a:t>
                      </a:r>
                      <a:endParaRPr lang="fr-FR" sz="800" spc="-30" baseline="0" dirty="0">
                        <a:effectLst/>
                        <a:latin typeface="Calibri"/>
                        <a:ea typeface="Times New Roman"/>
                        <a:cs typeface="Times New Roman"/>
                      </a:endParaRPr>
                    </a:p>
                  </a:txBody>
                  <a:tcPr marL="46982" marR="46982" marT="23491" marB="23491"/>
                </a:tc>
                <a:tc gridSpan="3">
                  <a:txBody>
                    <a:bodyPr/>
                    <a:lstStyle/>
                    <a:p>
                      <a:pPr algn="just" fontAlgn="base">
                        <a:lnSpc>
                          <a:spcPts val="700"/>
                        </a:lnSpc>
                        <a:spcAft>
                          <a:spcPts val="300"/>
                        </a:spcAft>
                      </a:pPr>
                      <a:r>
                        <a:rPr lang="en-US" sz="800" kern="1200" dirty="0">
                          <a:effectLst/>
                        </a:rPr>
                        <a:t>What to assess:</a:t>
                      </a:r>
                      <a:endParaRPr lang="fr-FR" sz="800" dirty="0">
                        <a:effectLst/>
                      </a:endParaRPr>
                    </a:p>
                    <a:p>
                      <a:pPr algn="just" fontAlgn="base">
                        <a:lnSpc>
                          <a:spcPts val="700"/>
                        </a:lnSpc>
                        <a:spcAft>
                          <a:spcPts val="300"/>
                        </a:spcAft>
                      </a:pPr>
                      <a:r>
                        <a:rPr lang="en-US" sz="800" dirty="0">
                          <a:effectLst/>
                        </a:rPr>
                        <a:t>Updated information on compliance with the safety strategy in respect of both the evolving design and the safety assessment approach (demonstration that the safety case still provides an overall integration of the safety arguments and evidence from the assessments above, the safety case should specifically update the points addressed during the previous phase, proposals for a program of site and design qualification).</a:t>
                      </a:r>
                      <a:endParaRPr lang="fr-FR" sz="800" dirty="0">
                        <a:effectLst/>
                        <a:latin typeface="Calibri"/>
                        <a:ea typeface="Times New Roman"/>
                        <a:cs typeface="Times New Roman"/>
                      </a:endParaRPr>
                    </a:p>
                  </a:txBody>
                  <a:tcPr marL="46982" marR="46982" marT="23491" marB="23491"/>
                </a:tc>
                <a:tc hMerge="1">
                  <a:txBody>
                    <a:bodyPr/>
                    <a:lstStyle/>
                    <a:p>
                      <a:endParaRPr lang="fr-FR"/>
                    </a:p>
                  </a:txBody>
                  <a:tcPr/>
                </a:tc>
                <a:tc hMerge="1">
                  <a:txBody>
                    <a:bodyPr/>
                    <a:lstStyle/>
                    <a:p>
                      <a:endParaRPr lang="fr-FR"/>
                    </a:p>
                  </a:txBody>
                  <a:tcPr/>
                </a:tc>
              </a:tr>
            </a:tbl>
          </a:graphicData>
        </a:graphic>
      </p:graphicFrame>
      <p:sp>
        <p:nvSpPr>
          <p:cNvPr id="7" name="Rectangle 2"/>
          <p:cNvSpPr>
            <a:spLocks noChangeArrowheads="1"/>
          </p:cNvSpPr>
          <p:nvPr/>
        </p:nvSpPr>
        <p:spPr bwMode="auto">
          <a:xfrm>
            <a:off x="2882900" y="263525"/>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200" b="0" i="1" u="none" strike="noStrike" cap="none" normalizeH="0" baseline="0" smtClean="0">
                <a:ln>
                  <a:noFill/>
                </a:ln>
                <a:solidFill>
                  <a:schemeClr val="tx1"/>
                </a:solidFill>
                <a:effectLst/>
                <a:latin typeface="Calibri" pitchFamily="34" charset="0"/>
                <a:ea typeface="Times New Roman" pitchFamily="18" charset="0"/>
                <a:cs typeface="Calibri" pitchFamily="34" charset="0"/>
              </a:rPr>
              <a:t>T</a:t>
            </a:r>
            <a:r>
              <a:rPr kumimoji="0" lang="fr-FR" sz="900" b="0" i="0" u="none" strike="noStrike" cap="none" normalizeH="0" baseline="0" smtClean="0">
                <a:ln>
                  <a:noFill/>
                </a:ln>
                <a:solidFill>
                  <a:schemeClr val="tx1"/>
                </a:solidFill>
                <a:effectLst/>
                <a:latin typeface="Arial" pitchFamily="34" charset="0"/>
              </a:rPr>
              <a:t> </a:t>
            </a:r>
            <a:endParaRPr kumimoji="0" lang="fr-FR" sz="1800" b="0" i="0" u="none" strike="noStrike" cap="none" normalizeH="0" baseline="0" smtClean="0">
              <a:ln>
                <a:noFill/>
              </a:ln>
              <a:solidFill>
                <a:schemeClr val="tx1"/>
              </a:solidFill>
              <a:effectLst/>
              <a:latin typeface="Arial" pitchFamily="34" charset="0"/>
            </a:endParaRPr>
          </a:p>
        </p:txBody>
      </p:sp>
      <p:sp>
        <p:nvSpPr>
          <p:cNvPr id="9" name="Espace réservé du numéro de diapositive 5"/>
          <p:cNvSpPr>
            <a:spLocks noGrp="1"/>
          </p:cNvSpPr>
          <p:nvPr>
            <p:ph type="sldNum" sz="quarter" idx="12"/>
          </p:nvPr>
        </p:nvSpPr>
        <p:spPr>
          <a:xfrm>
            <a:off x="7164288" y="6381328"/>
            <a:ext cx="765448" cy="365125"/>
          </a:xfrm>
        </p:spPr>
        <p:txBody>
          <a:bodyPr/>
          <a:lstStyle/>
          <a:p>
            <a:r>
              <a:rPr lang="fr-FR" dirty="0"/>
              <a:t>9</a:t>
            </a:r>
            <a:r>
              <a:rPr lang="fr-FR" dirty="0" smtClean="0"/>
              <a:t>/11</a:t>
            </a:r>
            <a:endParaRPr lang="fr-FR" dirty="0"/>
          </a:p>
        </p:txBody>
      </p:sp>
    </p:spTree>
    <p:extLst>
      <p:ext uri="{BB962C8B-B14F-4D97-AF65-F5344CB8AC3E}">
        <p14:creationId xmlns:p14="http://schemas.microsoft.com/office/powerpoint/2010/main" val="2638934847"/>
      </p:ext>
    </p:extLst>
  </p:cSld>
  <p:clrMapOvr>
    <a:masterClrMapping/>
  </p:clrMapOvr>
  <p:timing>
    <p:tnLst>
      <p:par>
        <p:cTn id="1" dur="indefinite" restart="never" nodeType="tmRoot"/>
      </p:par>
    </p:tnLst>
  </p:timing>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1725</TotalTime>
  <Words>2840</Words>
  <Application>Microsoft Office PowerPoint</Application>
  <PresentationFormat>Affichage à l'écran (4:3)</PresentationFormat>
  <Paragraphs>276</Paragraphs>
  <Slides>12</Slides>
  <Notes>9</Notes>
  <HiddenSlides>0</HiddenSlides>
  <MMClips>0</MMClips>
  <ScaleCrop>false</ScaleCrop>
  <HeadingPairs>
    <vt:vector size="4" baseType="variant">
      <vt:variant>
        <vt:lpstr>Thème</vt:lpstr>
      </vt:variant>
      <vt:variant>
        <vt:i4>1</vt:i4>
      </vt:variant>
      <vt:variant>
        <vt:lpstr>Titres des diapositives</vt:lpstr>
      </vt:variant>
      <vt:variant>
        <vt:i4>12</vt:i4>
      </vt:variant>
    </vt:vector>
  </HeadingPairs>
  <TitlesOfParts>
    <vt:vector size="13" baseType="lpstr">
      <vt:lpstr>Thème Office</vt:lpstr>
      <vt:lpstr>Roundtable III</vt:lpstr>
      <vt:lpstr>Présentation PowerPoint</vt:lpstr>
      <vt:lpstr>What is a safety case?   (1/3)</vt:lpstr>
      <vt:lpstr>What is a safety case?   (2/3)</vt:lpstr>
      <vt:lpstr>« Complete » safety case</vt:lpstr>
      <vt:lpstr>Présentation PowerPoint</vt:lpstr>
      <vt:lpstr>Présentation PowerPoint</vt:lpstr>
      <vt:lpstr>Présentation PowerPoint</vt:lpstr>
      <vt:lpstr>Présentation PowerPoint</vt:lpstr>
      <vt:lpstr>Examples of experts’ interaction with civil society?</vt:lpstr>
      <vt:lpstr>Présentation PowerPoint</vt:lpstr>
      <vt:lpstr>Présentation PowerPoint</vt:lpstr>
    </vt:vector>
  </TitlesOfParts>
  <Company>IRSN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SITEX project presentation</dc:title>
  <dc:creator>SERRES Christophe</dc:creator>
  <cp:lastModifiedBy>irsn</cp:lastModifiedBy>
  <cp:revision>142</cp:revision>
  <cp:lastPrinted>2013-09-13T14:53:02Z</cp:lastPrinted>
  <dcterms:created xsi:type="dcterms:W3CDTF">2012-09-18T13:31:26Z</dcterms:created>
  <dcterms:modified xsi:type="dcterms:W3CDTF">2013-09-17T06:22:06Z</dcterms:modified>
</cp:coreProperties>
</file>