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46" r:id="rId2"/>
    <p:sldId id="403" r:id="rId3"/>
    <p:sldId id="406" r:id="rId4"/>
    <p:sldId id="387" r:id="rId5"/>
    <p:sldId id="368" r:id="rId6"/>
    <p:sldId id="408" r:id="rId7"/>
    <p:sldId id="409" r:id="rId8"/>
    <p:sldId id="411" r:id="rId9"/>
    <p:sldId id="407" r:id="rId10"/>
    <p:sldId id="410" r:id="rId11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CCFFCC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416" y="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8409B-9C17-AF41-BC5A-DBB751C1A867}" type="datetime1">
              <a:rPr lang="fr-FR" smtClean="0"/>
              <a:t>17/09/13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E31CAB-344F-A946-9AA7-40984753EAA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93101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E6F32D35-8712-CB42-99B5-C66F4D622406}" type="datetime1">
              <a:rPr lang="fr-FR" smtClean="0"/>
              <a:t>17/09/13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510A487C-E5F4-1B4A-A522-4007EE48B0B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0426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C8C91F7-B089-434A-96C0-0E7A0FB3E49C}" type="slidenum">
              <a:rPr lang="fr-FR" sz="1200"/>
              <a:pPr eaLnBrk="1" hangingPunct="1"/>
              <a:t>1</a:t>
            </a:fld>
            <a:endParaRPr lang="fr-FR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41987" name="Slide Number Placeholder 3"/>
          <p:cNvSpPr txBox="1">
            <a:spLocks noGrp="1"/>
          </p:cNvSpPr>
          <p:nvPr/>
        </p:nvSpPr>
        <p:spPr bwMode="auto">
          <a:xfrm>
            <a:off x="3849689" y="9428164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 anchor="b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CD24A5DB-7CFE-5A43-BB28-833066331DCE}" type="slidenum">
              <a:rPr lang="fr-FR" sz="1200"/>
              <a:pPr algn="r" eaLnBrk="1" hangingPunct="1"/>
              <a:t>8</a:t>
            </a:fld>
            <a:endParaRPr lang="fr-FR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8060F-19DF-4A44-83E4-86AD88A9894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797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F901A-14A4-9F45-9775-D2D3972FD1B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1520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B7138-23D6-2142-96C8-37C844C6DC2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73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A8EC2-3FB8-D94D-8D32-685EF2C9899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4F716-0235-E346-8E6D-11741556521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72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CF707-C6D4-2B4B-AB4B-857E74D2DCA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4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335CD-7660-2D4D-BFF7-7E9A857EFB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0586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E40D2-6A93-3A40-9713-2F5EAE76F60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124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81137-83DF-D940-8972-D81C6D4079F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16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3190C-C4F8-7942-84BC-C4735FA6533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1791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F4D30-484D-8E4E-8A24-3F0852EF0A4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47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Modifiez</a:t>
            </a:r>
            <a:r>
              <a:rPr lang="en-GB" noProof="0" dirty="0" smtClean="0"/>
              <a:t> le style du titre</a:t>
            </a:r>
            <a:endParaRPr lang="en-GB" noProof="0" dirty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Modifiez</a:t>
            </a:r>
            <a:r>
              <a:rPr lang="en-GB" noProof="0" dirty="0" smtClean="0"/>
              <a:t> les styles du </a:t>
            </a:r>
            <a:r>
              <a:rPr lang="en-GB" noProof="0" dirty="0" err="1" smtClean="0"/>
              <a:t>texte</a:t>
            </a:r>
            <a:r>
              <a:rPr lang="en-GB" noProof="0" dirty="0" smtClean="0"/>
              <a:t> du masque</a:t>
            </a:r>
          </a:p>
          <a:p>
            <a:pPr lvl="1"/>
            <a:r>
              <a:rPr lang="en-GB" noProof="0" dirty="0" err="1" smtClean="0"/>
              <a:t>Deuxième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Troisième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Quatrième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Cinquième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55875" y="6381750"/>
            <a:ext cx="4464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164388" y="6381750"/>
            <a:ext cx="7651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77BEDF1A-1D80-1541-9C02-DA8E00D4620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1030" name="Picture 10" descr="fp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350" y="6035675"/>
            <a:ext cx="10080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" r="13680" b="11816"/>
          <a:stretch>
            <a:fillRect/>
          </a:stretch>
        </p:blipFill>
        <p:spPr bwMode="auto">
          <a:xfrm>
            <a:off x="0" y="6035675"/>
            <a:ext cx="2514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Espace réservé du numéro de diapositive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B24920D8-182D-764D-AE51-708251DA4E56}" type="slidenum">
              <a:rPr lang="fr-FR" sz="1200">
                <a:solidFill>
                  <a:srgbClr val="898989"/>
                </a:solidFill>
              </a:rPr>
              <a:pPr eaLnBrk="1" hangingPunct="1"/>
              <a:t>1</a:t>
            </a:fld>
            <a:endParaRPr lang="fr-FR" sz="1200">
              <a:solidFill>
                <a:srgbClr val="898989"/>
              </a:solidFill>
            </a:endParaRPr>
          </a:p>
        </p:txBody>
      </p:sp>
      <p:sp>
        <p:nvSpPr>
          <p:cNvPr id="14338" name="Rectangle 5"/>
          <p:cNvSpPr txBox="1">
            <a:spLocks noChangeArrowheads="1"/>
          </p:cNvSpPr>
          <p:nvPr/>
        </p:nvSpPr>
        <p:spPr bwMode="auto">
          <a:xfrm>
            <a:off x="611188" y="476672"/>
            <a:ext cx="7772400" cy="1902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3600" b="1" dirty="0" smtClean="0">
                <a:solidFill>
                  <a:srgbClr val="0000FF"/>
                </a:solidFill>
              </a:rPr>
              <a:t>Mapping the needs for the public to engage in the RWM decision making process</a:t>
            </a:r>
          </a:p>
          <a:p>
            <a:pPr algn="ctr" eaLnBrk="1" hangingPunct="1">
              <a:defRPr/>
            </a:pPr>
            <a:endParaRPr lang="en-GB" sz="3600" b="1" dirty="0">
              <a:solidFill>
                <a:srgbClr val="376092"/>
              </a:solidFill>
            </a:endParaRPr>
          </a:p>
          <a:p>
            <a:pPr algn="ctr" eaLnBrk="1" hangingPunct="1">
              <a:defRPr/>
            </a:pPr>
            <a:r>
              <a:rPr lang="en-GB" sz="3600" b="1" i="1" dirty="0" smtClean="0">
                <a:solidFill>
                  <a:srgbClr val="008000"/>
                </a:solidFill>
              </a:rPr>
              <a:t>Identifying opportunities for CS &amp; Experts interactions</a:t>
            </a:r>
          </a:p>
          <a:p>
            <a:pPr algn="ctr" eaLnBrk="1" hangingPunct="1">
              <a:defRPr/>
            </a:pPr>
            <a:endParaRPr lang="en-GB" sz="3600" b="1" dirty="0">
              <a:solidFill>
                <a:srgbClr val="376092"/>
              </a:solidFill>
            </a:endParaRPr>
          </a:p>
          <a:p>
            <a:pPr algn="ctr" eaLnBrk="1" hangingPunct="1">
              <a:defRPr/>
            </a:pPr>
            <a:r>
              <a:rPr lang="en-GB" sz="3600" b="1" dirty="0" smtClean="0">
                <a:solidFill>
                  <a:srgbClr val="376092"/>
                </a:solidFill>
              </a:rPr>
              <a:t>Session 2 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en-GB" sz="3600" b="1" dirty="0" smtClean="0">
                <a:solidFill>
                  <a:srgbClr val="376092"/>
                </a:solidFill>
              </a:rPr>
              <a:t>Roundtables</a:t>
            </a:r>
            <a:endParaRPr lang="en-GB" sz="3200" dirty="0" smtClean="0"/>
          </a:p>
          <a:p>
            <a:pPr algn="ctr" eaLnBrk="1" hangingPunct="1">
              <a:defRPr/>
            </a:pPr>
            <a:r>
              <a:rPr lang="en-GB" b="1" dirty="0" smtClean="0"/>
              <a:t>Gilles Hériard </a:t>
            </a:r>
            <a:r>
              <a:rPr lang="en-GB" b="1" dirty="0" err="1" smtClean="0"/>
              <a:t>Dubreuil</a:t>
            </a:r>
            <a:r>
              <a:rPr lang="en-GB" b="1" dirty="0" smtClean="0"/>
              <a:t>, </a:t>
            </a:r>
            <a:r>
              <a:rPr lang="fr-FR" b="1" dirty="0"/>
              <a:t>Julien </a:t>
            </a:r>
            <a:r>
              <a:rPr lang="fr-FR" b="1" dirty="0" err="1" smtClean="0"/>
              <a:t>Dewoghélaëre</a:t>
            </a:r>
            <a:r>
              <a:rPr lang="fr-FR" b="1" dirty="0" smtClean="0"/>
              <a:t>, </a:t>
            </a:r>
            <a:r>
              <a:rPr lang="en-GB" b="1" dirty="0" err="1" smtClean="0"/>
              <a:t>Mutadis</a:t>
            </a:r>
            <a:r>
              <a:rPr lang="en-GB" b="1" dirty="0" smtClean="0"/>
              <a:t> </a:t>
            </a:r>
            <a:endParaRPr lang="nl-BE" sz="2000" b="1" dirty="0"/>
          </a:p>
        </p:txBody>
      </p:sp>
      <p:sp>
        <p:nvSpPr>
          <p:cNvPr id="14339" name="Footer Placeholder 3"/>
          <p:cNvSpPr>
            <a:spLocks noGrp="1"/>
          </p:cNvSpPr>
          <p:nvPr>
            <p:ph type="ftr" sz="quarter" idx="10"/>
          </p:nvPr>
        </p:nvSpPr>
        <p:spPr bwMode="auto">
          <a:xfrm>
            <a:off x="2124075" y="6165850"/>
            <a:ext cx="6048375" cy="4318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smtClean="0">
                <a:solidFill>
                  <a:schemeClr val="bg1">
                    <a:lumMod val="65000"/>
                  </a:schemeClr>
                </a:solidFill>
              </a:rPr>
              <a:t>SITEX EUROPEAN WORKSHOP 16-17 September 2013, SENEC</a:t>
            </a:r>
            <a:endParaRPr lang="en-GB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pPr marL="0" indent="0" algn="ctr">
              <a:buNone/>
            </a:pPr>
            <a:r>
              <a:rPr lang="fr-FR" sz="5400" b="1" dirty="0" smtClean="0">
                <a:solidFill>
                  <a:srgbClr val="0000FF"/>
                </a:solidFill>
              </a:rPr>
              <a:t>THANK YOU</a:t>
            </a:r>
            <a:endParaRPr lang="fr-FR" sz="5400" b="1" dirty="0">
              <a:solidFill>
                <a:srgbClr val="0000F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01A8EC2-3FB8-D94D-8D32-685EF2C98993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827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sz="4000" b="1" dirty="0" smtClean="0">
                <a:solidFill>
                  <a:srgbClr val="0000FF"/>
                </a:solidFill>
              </a:rPr>
              <a:t>What is a stake with public engagement in RWM ?</a:t>
            </a:r>
            <a:endParaRPr lang="en-GB" sz="4000" b="1" dirty="0">
              <a:solidFill>
                <a:srgbClr val="0000FF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The public is to bring a specific contribution to the quality of RWM decision making (?) </a:t>
            </a:r>
            <a:r>
              <a:rPr lang="en-GB" sz="2800" dirty="0"/>
              <a:t>A</a:t>
            </a:r>
            <a:r>
              <a:rPr lang="en-GB" sz="2800" dirty="0" smtClean="0"/>
              <a:t>t the several levels of decisions involved and to check (?) :</a:t>
            </a:r>
          </a:p>
          <a:p>
            <a:r>
              <a:rPr lang="en-GB" sz="2800" dirty="0"/>
              <a:t>T</a:t>
            </a:r>
            <a:r>
              <a:rPr lang="en-GB" sz="2800" dirty="0" smtClean="0"/>
              <a:t>he appropriateness of the legal and institutional framework and its fulfilment?</a:t>
            </a:r>
          </a:p>
          <a:p>
            <a:r>
              <a:rPr lang="en-GB" sz="2800" dirty="0" smtClean="0"/>
              <a:t>The quality of normative standards and their fulfilment?</a:t>
            </a:r>
          </a:p>
          <a:p>
            <a:r>
              <a:rPr lang="en-GB" sz="2800" dirty="0" smtClean="0"/>
              <a:t>The quality of decisions along the RWM decision-making process and beyond?</a:t>
            </a:r>
          </a:p>
          <a:p>
            <a:r>
              <a:rPr lang="en-GB" sz="2800" dirty="0" smtClean="0"/>
              <a:t>The quality of the implementation of decisions? </a:t>
            </a:r>
            <a:endParaRPr lang="en-GB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01A8EC2-3FB8-D94D-8D32-685EF2C98993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2719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 smtClean="0">
                <a:solidFill>
                  <a:srgbClr val="0000FF"/>
                </a:solidFill>
              </a:rPr>
              <a:t>Specificity of RWM contexts</a:t>
            </a:r>
            <a:endParaRPr lang="en-GB" sz="3600" b="1" dirty="0">
              <a:solidFill>
                <a:srgbClr val="0000FF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public is concerned by the several international, European, national, regional and local levels of RWM decisions</a:t>
            </a:r>
          </a:p>
          <a:p>
            <a:r>
              <a:rPr lang="en-GB" dirty="0" smtClean="0"/>
              <a:t>In the context of RWM the contribution of the public is necessarily </a:t>
            </a:r>
            <a:r>
              <a:rPr lang="en-GB" b="1" dirty="0" smtClean="0">
                <a:solidFill>
                  <a:srgbClr val="FF0000"/>
                </a:solidFill>
              </a:rPr>
              <a:t>intergenerational</a:t>
            </a:r>
          </a:p>
          <a:p>
            <a:pPr lvl="1"/>
            <a:r>
              <a:rPr lang="en-GB" dirty="0" smtClean="0"/>
              <a:t>For RWM entails long term consequences</a:t>
            </a:r>
          </a:p>
          <a:p>
            <a:pPr lvl="1"/>
            <a:r>
              <a:rPr lang="en-GB" dirty="0" smtClean="0"/>
              <a:t>For the decision-making process is to last several successive generations whatever are the options selected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01A8EC2-3FB8-D94D-8D32-685EF2C98993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359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 dirty="0"/>
          </a:p>
        </p:txBody>
      </p:sp>
      <p:sp>
        <p:nvSpPr>
          <p:cNvPr id="26626" name="Espace réservé du numéro de diapositive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E1B67F01-E9B7-B548-9E5F-3F61F7483A0B}" type="slidenum">
              <a:rPr lang="fr-FR" sz="1200">
                <a:solidFill>
                  <a:srgbClr val="898989"/>
                </a:solidFill>
                <a:cs typeface="Arial" charset="0"/>
              </a:rPr>
              <a:pPr eaLnBrk="1" hangingPunct="1"/>
              <a:t>4</a:t>
            </a:fld>
            <a:endParaRPr lang="fr-FR" sz="120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26628" name="Titre 1"/>
          <p:cNvSpPr>
            <a:spLocks noGrp="1"/>
          </p:cNvSpPr>
          <p:nvPr>
            <p:ph type="title"/>
          </p:nvPr>
        </p:nvSpPr>
        <p:spPr>
          <a:xfrm>
            <a:off x="107504" y="115888"/>
            <a:ext cx="8928992" cy="288776"/>
          </a:xfrm>
        </p:spPr>
        <p:txBody>
          <a:bodyPr/>
          <a:lstStyle/>
          <a:p>
            <a:r>
              <a:rPr lang="en-GB" sz="2000" b="1" dirty="0">
                <a:solidFill>
                  <a:srgbClr val="0000FF"/>
                </a:solidFill>
                <a:latin typeface="Arial" charset="0"/>
              </a:rPr>
              <a:t>Civil society multi level contribution along the </a:t>
            </a:r>
            <a:r>
              <a:rPr lang="en-GB" sz="2000" b="1" dirty="0" smtClean="0">
                <a:solidFill>
                  <a:srgbClr val="0000FF"/>
                </a:solidFill>
                <a:latin typeface="Arial" charset="0"/>
              </a:rPr>
              <a:t>RWM Decision-Making</a:t>
            </a:r>
            <a:endParaRPr lang="fr-FR" sz="2000" b="1" dirty="0">
              <a:solidFill>
                <a:srgbClr val="0000FF"/>
              </a:solidFill>
              <a:latin typeface="Calibri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403648" y="548680"/>
            <a:ext cx="7416824" cy="8925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3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International </a:t>
            </a:r>
            <a:r>
              <a:rPr lang="fr-FR" sz="13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Level</a:t>
            </a:r>
            <a:endParaRPr lang="fr-FR" sz="13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ctr"/>
            <a:r>
              <a:rPr lang="fr-FR" sz="1300" b="1" dirty="0" smtClean="0">
                <a:latin typeface="Times New Roman"/>
                <a:cs typeface="Times New Roman"/>
              </a:rPr>
              <a:t>Safety guides, </a:t>
            </a:r>
            <a:r>
              <a:rPr lang="fr-FR" sz="1300" b="1" dirty="0" err="1" smtClean="0">
                <a:latin typeface="Times New Roman"/>
                <a:cs typeface="Times New Roman"/>
              </a:rPr>
              <a:t>Harmonization</a:t>
            </a:r>
            <a:r>
              <a:rPr lang="fr-FR" sz="1300" b="1" dirty="0" smtClean="0">
                <a:latin typeface="Times New Roman"/>
                <a:cs typeface="Times New Roman"/>
              </a:rPr>
              <a:t>, IAEA, NEA</a:t>
            </a:r>
          </a:p>
          <a:p>
            <a:pPr algn="ctr"/>
            <a:r>
              <a:rPr lang="fr-FR" sz="13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Multi</a:t>
            </a:r>
            <a:r>
              <a:rPr lang="fr-FR" sz="1300" b="1" dirty="0">
                <a:solidFill>
                  <a:srgbClr val="008000"/>
                </a:solidFill>
                <a:latin typeface="Times New Roman"/>
                <a:cs typeface="Times New Roman"/>
              </a:rPr>
              <a:t>-</a:t>
            </a:r>
            <a:r>
              <a:rPr lang="fr-FR" sz="1300" b="1" dirty="0" err="1">
                <a:solidFill>
                  <a:srgbClr val="008000"/>
                </a:solidFill>
                <a:latin typeface="Times New Roman"/>
                <a:cs typeface="Times New Roman"/>
              </a:rPr>
              <a:t>stakeholders</a:t>
            </a:r>
            <a:r>
              <a:rPr lang="fr-FR" sz="1300" b="1" dirty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lang="fr-FR" sz="13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International </a:t>
            </a:r>
            <a:r>
              <a:rPr lang="fr-FR" sz="1300" b="1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platforms</a:t>
            </a:r>
            <a:r>
              <a:rPr lang="fr-FR" sz="13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 (?)</a:t>
            </a:r>
            <a:endParaRPr lang="fr-FR" sz="1300" b="1" dirty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pPr algn="ctr"/>
            <a:endParaRPr lang="fr-FR" sz="1300" b="1" dirty="0">
              <a:latin typeface="Times New Roman"/>
              <a:cs typeface="Times New Roman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403648" y="1628800"/>
            <a:ext cx="7416824" cy="1292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3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European </a:t>
            </a:r>
            <a:r>
              <a:rPr lang="fr-FR" sz="13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Level</a:t>
            </a:r>
            <a:endParaRPr lang="fr-FR" sz="13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ctr"/>
            <a:r>
              <a:rPr lang="fr-FR" sz="1300" b="1" dirty="0" smtClean="0">
                <a:latin typeface="Times New Roman"/>
                <a:cs typeface="Times New Roman"/>
              </a:rPr>
              <a:t>European </a:t>
            </a:r>
            <a:r>
              <a:rPr lang="fr-FR" sz="1300" b="1" dirty="0" err="1" smtClean="0">
                <a:latin typeface="Times New Roman"/>
                <a:cs typeface="Times New Roman"/>
              </a:rPr>
              <a:t>Legislation</a:t>
            </a:r>
            <a:r>
              <a:rPr lang="fr-FR" sz="1300" b="1" dirty="0" smtClean="0">
                <a:latin typeface="Times New Roman"/>
                <a:cs typeface="Times New Roman"/>
              </a:rPr>
              <a:t>, </a:t>
            </a:r>
          </a:p>
          <a:p>
            <a:pPr algn="ctr"/>
            <a:r>
              <a:rPr lang="fr-FR" sz="1300" b="1" dirty="0" err="1" smtClean="0">
                <a:latin typeface="Times New Roman"/>
                <a:cs typeface="Times New Roman"/>
              </a:rPr>
              <a:t>Checking</a:t>
            </a:r>
            <a:r>
              <a:rPr lang="fr-FR" sz="1300" b="1" dirty="0">
                <a:latin typeface="Times New Roman"/>
                <a:cs typeface="Times New Roman"/>
              </a:rPr>
              <a:t> </a:t>
            </a:r>
            <a:r>
              <a:rPr lang="fr-FR" sz="1300" b="1" dirty="0" smtClean="0">
                <a:latin typeface="Times New Roman"/>
                <a:cs typeface="Times New Roman"/>
              </a:rPr>
              <a:t>national </a:t>
            </a:r>
            <a:r>
              <a:rPr lang="fr-FR" sz="1300" b="1" dirty="0" err="1" smtClean="0">
                <a:latin typeface="Times New Roman"/>
                <a:cs typeface="Times New Roman"/>
              </a:rPr>
              <a:t>implementation</a:t>
            </a:r>
            <a:endParaRPr lang="fr-FR" sz="1300" b="1" dirty="0">
              <a:latin typeface="Times New Roman"/>
              <a:cs typeface="Times New Roman"/>
            </a:endParaRPr>
          </a:p>
          <a:p>
            <a:pPr algn="ctr"/>
            <a:r>
              <a:rPr lang="fr-FR" sz="1300" b="1" dirty="0" err="1" smtClean="0">
                <a:latin typeface="Times New Roman"/>
                <a:cs typeface="Times New Roman"/>
              </a:rPr>
              <a:t>Harmonization</a:t>
            </a:r>
            <a:r>
              <a:rPr lang="fr-FR" sz="1300" b="1" dirty="0" smtClean="0">
                <a:latin typeface="Times New Roman"/>
                <a:cs typeface="Times New Roman"/>
              </a:rPr>
              <a:t> (WENRA, ENSREG, EPG, HERCA)/ </a:t>
            </a:r>
            <a:r>
              <a:rPr lang="fr-FR" sz="1300" b="1" dirty="0" err="1" smtClean="0">
                <a:latin typeface="Times New Roman"/>
                <a:cs typeface="Times New Roman"/>
              </a:rPr>
              <a:t>Research</a:t>
            </a:r>
            <a:r>
              <a:rPr lang="fr-FR" sz="1300" b="1" dirty="0" smtClean="0">
                <a:latin typeface="Times New Roman"/>
                <a:cs typeface="Times New Roman"/>
              </a:rPr>
              <a:t> (TSO, IGD-TP)/ </a:t>
            </a:r>
            <a:r>
              <a:rPr lang="fr-FR" sz="1300" b="1" dirty="0" err="1" smtClean="0">
                <a:latin typeface="Times New Roman"/>
                <a:cs typeface="Times New Roman"/>
              </a:rPr>
              <a:t>other</a:t>
            </a:r>
            <a:r>
              <a:rPr lang="fr-FR" sz="1300" b="1" dirty="0" smtClean="0">
                <a:latin typeface="Times New Roman"/>
                <a:cs typeface="Times New Roman"/>
              </a:rPr>
              <a:t> initiatives (stress tests, …)</a:t>
            </a:r>
          </a:p>
          <a:p>
            <a:pPr algn="ctr"/>
            <a:r>
              <a:rPr lang="fr-FR" sz="13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Multi-</a:t>
            </a:r>
            <a:r>
              <a:rPr lang="fr-FR" sz="1300" b="1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stakeholders</a:t>
            </a:r>
            <a:r>
              <a:rPr lang="fr-FR" sz="13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lang="fr-FR" sz="1300" b="1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European</a:t>
            </a:r>
            <a:r>
              <a:rPr lang="fr-FR" sz="13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lang="fr-FR" sz="1300" b="1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platforms</a:t>
            </a:r>
            <a:endParaRPr lang="fr-FR" sz="1300" b="1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475656" y="2996952"/>
            <a:ext cx="226876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FF0000"/>
                </a:solidFill>
              </a:rPr>
              <a:t>National </a:t>
            </a:r>
            <a:r>
              <a:rPr lang="fr-FR" sz="1200" b="1" dirty="0" err="1" smtClean="0">
                <a:solidFill>
                  <a:srgbClr val="FF0000"/>
                </a:solidFill>
              </a:rPr>
              <a:t>Level</a:t>
            </a:r>
            <a:endParaRPr lang="fr-FR" sz="1200" b="1" dirty="0" smtClean="0">
              <a:solidFill>
                <a:srgbClr val="FF0000"/>
              </a:solidFill>
            </a:endParaRPr>
          </a:p>
          <a:p>
            <a:pPr algn="ctr"/>
            <a:r>
              <a:rPr lang="fr-FR" sz="1200" b="1" dirty="0" err="1" smtClean="0"/>
              <a:t>Legal</a:t>
            </a:r>
            <a:r>
              <a:rPr lang="fr-FR" sz="1200" b="1" dirty="0" smtClean="0"/>
              <a:t>, </a:t>
            </a:r>
            <a:r>
              <a:rPr lang="fr-FR" sz="1200" b="1" smtClean="0"/>
              <a:t>Institutional</a:t>
            </a:r>
            <a:r>
              <a:rPr lang="fr-FR" sz="1200" b="1" dirty="0" smtClean="0"/>
              <a:t> Framework</a:t>
            </a:r>
          </a:p>
          <a:p>
            <a:pPr algn="ctr"/>
            <a:r>
              <a:rPr lang="fr-FR" sz="1200" b="1" dirty="0" smtClean="0"/>
              <a:t>RWM national plan</a:t>
            </a:r>
          </a:p>
          <a:p>
            <a:pPr algn="ctr"/>
            <a:r>
              <a:rPr lang="fr-FR" sz="1200" b="1" dirty="0" smtClean="0"/>
              <a:t>National RWM DMP</a:t>
            </a:r>
          </a:p>
          <a:p>
            <a:pPr algn="ctr"/>
            <a:r>
              <a:rPr lang="fr-FR" sz="1200" b="1" dirty="0" smtClean="0">
                <a:solidFill>
                  <a:srgbClr val="008000"/>
                </a:solidFill>
              </a:rPr>
              <a:t>Multi-</a:t>
            </a:r>
            <a:r>
              <a:rPr lang="fr-FR" sz="1200" b="1" dirty="0" err="1" smtClean="0">
                <a:solidFill>
                  <a:srgbClr val="008000"/>
                </a:solidFill>
              </a:rPr>
              <a:t>Stakeholders</a:t>
            </a:r>
            <a:r>
              <a:rPr lang="fr-FR" sz="1200" b="1" dirty="0" smtClean="0">
                <a:solidFill>
                  <a:srgbClr val="008000"/>
                </a:solidFill>
              </a:rPr>
              <a:t> national </a:t>
            </a:r>
            <a:r>
              <a:rPr lang="fr-FR" sz="1200" b="1" dirty="0" err="1" smtClean="0">
                <a:solidFill>
                  <a:srgbClr val="008000"/>
                </a:solidFill>
              </a:rPr>
              <a:t>platform</a:t>
            </a:r>
            <a:endParaRPr lang="fr-FR" sz="1200" b="1" dirty="0">
              <a:solidFill>
                <a:srgbClr val="008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475656" y="4725144"/>
            <a:ext cx="226876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0000"/>
                </a:solidFill>
              </a:rPr>
              <a:t>Local </a:t>
            </a:r>
            <a:r>
              <a:rPr lang="fr-FR" sz="1400" b="1" dirty="0" err="1" smtClean="0">
                <a:solidFill>
                  <a:srgbClr val="FF0000"/>
                </a:solidFill>
              </a:rPr>
              <a:t>Level</a:t>
            </a:r>
            <a:endParaRPr lang="fr-FR" sz="1400" b="1" dirty="0" smtClean="0">
              <a:solidFill>
                <a:srgbClr val="FF0000"/>
              </a:solidFill>
            </a:endParaRPr>
          </a:p>
          <a:p>
            <a:pPr algn="ctr"/>
            <a:r>
              <a:rPr lang="fr-FR" sz="1200" b="1" dirty="0" smtClean="0"/>
              <a:t>Local RWM DMP</a:t>
            </a:r>
          </a:p>
          <a:p>
            <a:pPr algn="ctr"/>
            <a:r>
              <a:rPr lang="fr-FR" sz="1200" b="1" dirty="0" smtClean="0">
                <a:solidFill>
                  <a:srgbClr val="008000"/>
                </a:solidFill>
              </a:rPr>
              <a:t>Multi-</a:t>
            </a:r>
            <a:r>
              <a:rPr lang="fr-FR" sz="1200" b="1" dirty="0" err="1" smtClean="0">
                <a:solidFill>
                  <a:srgbClr val="008000"/>
                </a:solidFill>
              </a:rPr>
              <a:t>stakeholder</a:t>
            </a:r>
            <a:r>
              <a:rPr lang="fr-FR" sz="1200" b="1" dirty="0" smtClean="0">
                <a:solidFill>
                  <a:srgbClr val="008000"/>
                </a:solidFill>
              </a:rPr>
              <a:t> local </a:t>
            </a:r>
            <a:r>
              <a:rPr lang="fr-FR" sz="1200" b="1" dirty="0" err="1" smtClean="0">
                <a:solidFill>
                  <a:srgbClr val="008000"/>
                </a:solidFill>
              </a:rPr>
              <a:t>platform</a:t>
            </a:r>
            <a:endParaRPr lang="fr-FR" sz="1200" b="1" dirty="0" smtClean="0">
              <a:solidFill>
                <a:srgbClr val="008000"/>
              </a:solidFill>
            </a:endParaRPr>
          </a:p>
          <a:p>
            <a:pPr algn="ctr"/>
            <a:endParaRPr lang="fr-FR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5" name="Espace réservé du conten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1420902"/>
              </p:ext>
            </p:extLst>
          </p:nvPr>
        </p:nvGraphicFramePr>
        <p:xfrm>
          <a:off x="3923928" y="3068960"/>
          <a:ext cx="4824534" cy="262721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64096"/>
                <a:gridCol w="703885"/>
                <a:gridCol w="520251"/>
                <a:gridCol w="720080"/>
                <a:gridCol w="637784"/>
                <a:gridCol w="782819"/>
                <a:gridCol w="595619"/>
              </a:tblGrid>
              <a:tr h="7657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 </a:t>
                      </a:r>
                      <a:r>
                        <a:rPr lang="en-GB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 </a:t>
                      </a: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 Phases</a:t>
                      </a:r>
                      <a:r>
                        <a:rPr lang="en-GB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                            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GB" sz="1000" b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Expertise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Areas </a:t>
                      </a:r>
                      <a:endParaRPr lang="fr-FR" sz="1400" b="1" dirty="0" smtClean="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   </a:t>
                      </a:r>
                      <a:endParaRPr lang="fr-FR" sz="12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Conceptualization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Siting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Reference design</a:t>
                      </a:r>
                      <a:endParaRPr lang="fr-FR" sz="1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Construction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Operational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Post-Closure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271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Safety strategy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5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Management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9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Waste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9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Site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7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Engineering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68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Operational Safety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0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7" name="Connecteur droit avec flèche 6"/>
          <p:cNvCxnSpPr/>
          <p:nvPr/>
        </p:nvCxnSpPr>
        <p:spPr>
          <a:xfrm>
            <a:off x="5148064" y="1268760"/>
            <a:ext cx="0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6084168" y="2708920"/>
            <a:ext cx="0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2627784" y="2636912"/>
            <a:ext cx="0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2627784" y="4437112"/>
            <a:ext cx="0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 2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5224"/>
            <a:ext cx="906145" cy="6250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cxnSp>
        <p:nvCxnSpPr>
          <p:cNvPr id="30" name="Connecteur droit 29"/>
          <p:cNvCxnSpPr/>
          <p:nvPr/>
        </p:nvCxnSpPr>
        <p:spPr>
          <a:xfrm flipV="1">
            <a:off x="179512" y="980728"/>
            <a:ext cx="0" cy="42484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630" name="Connecteur droit avec flèche 26629"/>
          <p:cNvCxnSpPr/>
          <p:nvPr/>
        </p:nvCxnSpPr>
        <p:spPr>
          <a:xfrm>
            <a:off x="179512" y="980728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>
            <a:off x="179512" y="1844824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>
            <a:off x="179512" y="3356992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>
            <a:off x="179512" y="4797152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179512" y="1700808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200" b="1" dirty="0" smtClean="0">
              <a:latin typeface="Times New Roman"/>
              <a:cs typeface="Times New Roman"/>
            </a:endParaRPr>
          </a:p>
          <a:p>
            <a:r>
              <a:rPr lang="fr-FR" sz="1200" b="1" dirty="0" err="1" smtClean="0">
                <a:latin typeface="Times New Roman"/>
                <a:cs typeface="Times New Roman"/>
              </a:rPr>
              <a:t>European</a:t>
            </a:r>
            <a:r>
              <a:rPr lang="fr-FR" sz="1200" b="1" dirty="0" smtClean="0">
                <a:latin typeface="Times New Roman"/>
                <a:cs typeface="Times New Roman"/>
              </a:rPr>
              <a:t> </a:t>
            </a:r>
            <a:r>
              <a:rPr lang="fr-FR" sz="1200" b="1" dirty="0" err="1" smtClean="0">
                <a:latin typeface="Times New Roman"/>
                <a:cs typeface="Times New Roman"/>
              </a:rPr>
              <a:t>NGOs</a:t>
            </a:r>
            <a:endParaRPr lang="fr-FR" sz="1200" b="1" dirty="0" smtClean="0">
              <a:latin typeface="Times New Roman"/>
              <a:cs typeface="Times New Roman"/>
            </a:endParaRPr>
          </a:p>
          <a:p>
            <a:r>
              <a:rPr lang="fr-FR" sz="1200" b="1" dirty="0" smtClean="0">
                <a:latin typeface="Times New Roman"/>
                <a:cs typeface="Times New Roman"/>
              </a:rPr>
              <a:t>Civil Society  networks (</a:t>
            </a:r>
            <a:r>
              <a:rPr lang="fr-FR" sz="1200" b="1" dirty="0" err="1" smtClean="0">
                <a:latin typeface="Times New Roman"/>
                <a:cs typeface="Times New Roman"/>
              </a:rPr>
              <a:t>e.g</a:t>
            </a:r>
            <a:r>
              <a:rPr lang="fr-FR" sz="1200" b="1" dirty="0" smtClean="0">
                <a:latin typeface="Times New Roman"/>
                <a:cs typeface="Times New Roman"/>
              </a:rPr>
              <a:t>. EEB, EUCB, NTW)</a:t>
            </a:r>
          </a:p>
          <a:p>
            <a:endParaRPr lang="fr-FR" sz="1200" dirty="0">
              <a:latin typeface="Times New Roman"/>
              <a:cs typeface="Times New Roman"/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179512" y="3501008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Times New Roman"/>
                <a:cs typeface="Times New Roman"/>
              </a:rPr>
              <a:t>Civil Society, National, CSOs</a:t>
            </a:r>
          </a:p>
          <a:p>
            <a:r>
              <a:rPr lang="en-GB" sz="1200" b="1" dirty="0" smtClean="0">
                <a:latin typeface="Times New Roman"/>
                <a:cs typeface="Times New Roman"/>
              </a:rPr>
              <a:t>Local CSOs</a:t>
            </a:r>
          </a:p>
          <a:p>
            <a:r>
              <a:rPr lang="en-GB" sz="1200" b="1" dirty="0" smtClean="0">
                <a:latin typeface="Times New Roman"/>
                <a:cs typeface="Times New Roman"/>
              </a:rPr>
              <a:t>Federation of local CSOs</a:t>
            </a:r>
          </a:p>
          <a:p>
            <a:endParaRPr lang="fr-FR" sz="1200" dirty="0">
              <a:latin typeface="Times New Roman"/>
              <a:cs typeface="Times New Roman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107504" y="4797152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Times New Roman"/>
                <a:cs typeface="Times New Roman"/>
              </a:rPr>
              <a:t>Civil Society, Local </a:t>
            </a:r>
            <a:r>
              <a:rPr lang="fr-FR" sz="1200" b="1" dirty="0" err="1" smtClean="0">
                <a:latin typeface="Times New Roman"/>
                <a:cs typeface="Times New Roman"/>
              </a:rPr>
              <a:t>CSOs</a:t>
            </a:r>
            <a:r>
              <a:rPr lang="fr-FR" sz="1200" b="1" dirty="0" smtClean="0">
                <a:latin typeface="Times New Roman"/>
                <a:cs typeface="Times New Roman"/>
              </a:rPr>
              <a:t>, </a:t>
            </a:r>
            <a:r>
              <a:rPr lang="fr-FR" sz="1200" b="1" dirty="0" err="1" smtClean="0">
                <a:latin typeface="Times New Roman"/>
                <a:cs typeface="Times New Roman"/>
              </a:rPr>
              <a:t>CLIs</a:t>
            </a:r>
            <a:endParaRPr lang="fr-FR" sz="1200" b="1" dirty="0" smtClean="0">
              <a:latin typeface="Times New Roman"/>
              <a:cs typeface="Times New Roman"/>
            </a:endParaRPr>
          </a:p>
          <a:p>
            <a:endParaRPr lang="fr-FR" sz="1200" b="1" dirty="0" smtClean="0">
              <a:latin typeface="Times New Roman"/>
              <a:cs typeface="Times New Roman"/>
            </a:endParaRPr>
          </a:p>
          <a:p>
            <a:endParaRPr lang="fr-FR" sz="1200" dirty="0">
              <a:latin typeface="Times New Roman"/>
              <a:cs typeface="Times New Roman"/>
            </a:endParaRPr>
          </a:p>
        </p:txBody>
      </p:sp>
      <p:sp>
        <p:nvSpPr>
          <p:cNvPr id="26645" name="Rectangle 26644"/>
          <p:cNvSpPr/>
          <p:nvPr/>
        </p:nvSpPr>
        <p:spPr>
          <a:xfrm>
            <a:off x="1403648" y="692696"/>
            <a:ext cx="7632848" cy="5184576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648" name="ZoneTexte 26647"/>
          <p:cNvSpPr txBox="1"/>
          <p:nvPr/>
        </p:nvSpPr>
        <p:spPr>
          <a:xfrm>
            <a:off x="3563888" y="404664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14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43" name="Connecteur droit avec flèche 42"/>
          <p:cNvCxnSpPr/>
          <p:nvPr/>
        </p:nvCxnSpPr>
        <p:spPr>
          <a:xfrm>
            <a:off x="3995936" y="335699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/>
          <p:nvPr/>
        </p:nvCxnSpPr>
        <p:spPr>
          <a:xfrm>
            <a:off x="4572000" y="371703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808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 dirty="0"/>
          </a:p>
        </p:txBody>
      </p:sp>
      <p:sp>
        <p:nvSpPr>
          <p:cNvPr id="25602" name="Espace réservé du numéro de diapositive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A888FA36-E371-644D-9619-8CD86BD38CEB}" type="slidenum">
              <a:rPr lang="fr-FR" sz="1200">
                <a:solidFill>
                  <a:srgbClr val="898989"/>
                </a:solidFill>
                <a:cs typeface="Arial" charset="0"/>
              </a:rPr>
              <a:pPr eaLnBrk="1" hangingPunct="1"/>
              <a:t>5</a:t>
            </a:fld>
            <a:endParaRPr lang="fr-FR" sz="120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25603" name="ZoneTexte 10"/>
          <p:cNvSpPr txBox="1">
            <a:spLocks noChangeArrowheads="1"/>
          </p:cNvSpPr>
          <p:nvPr/>
        </p:nvSpPr>
        <p:spPr bwMode="auto">
          <a:xfrm>
            <a:off x="467544" y="404664"/>
            <a:ext cx="82073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3200" b="1" dirty="0" smtClean="0">
                <a:solidFill>
                  <a:srgbClr val="0000FF"/>
                </a:solidFill>
              </a:rPr>
              <a:t>When are Public-Experts Interactions needed? </a:t>
            </a:r>
          </a:p>
          <a:p>
            <a:pPr algn="ctr" eaLnBrk="1" hangingPunct="1"/>
            <a:r>
              <a:rPr lang="en-GB" sz="3200" b="1" dirty="0" smtClean="0">
                <a:solidFill>
                  <a:srgbClr val="0000FF"/>
                </a:solidFill>
              </a:rPr>
              <a:t>At what level of decision?</a:t>
            </a:r>
            <a:endParaRPr lang="en-GB" sz="3200" b="1" dirty="0">
              <a:solidFill>
                <a:srgbClr val="0000FF"/>
              </a:solidFill>
            </a:endParaRPr>
          </a:p>
        </p:txBody>
      </p:sp>
      <p:graphicFrame>
        <p:nvGraphicFramePr>
          <p:cNvPr id="3" name="Espace réservé du conten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9464317"/>
              </p:ext>
            </p:extLst>
          </p:nvPr>
        </p:nvGraphicFramePr>
        <p:xfrm>
          <a:off x="374849" y="1600200"/>
          <a:ext cx="8229599" cy="366192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175657"/>
                <a:gridCol w="1498975"/>
                <a:gridCol w="1008112"/>
                <a:gridCol w="1080120"/>
                <a:gridCol w="1115421"/>
                <a:gridCol w="1175657"/>
                <a:gridCol w="1175657"/>
              </a:tblGrid>
              <a:tr h="12527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  </a:t>
                      </a: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        Phases                            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Areas 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    of 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Expertise   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Conceptualization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Siting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Reference design</a:t>
                      </a:r>
                      <a:endParaRPr lang="fr-FR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Construction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Operational phase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Post-Closure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462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Safety strategy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Management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Waste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Site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Engineering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2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Operational Safety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36195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" name="Connecteur droit 5"/>
          <p:cNvCxnSpPr/>
          <p:nvPr/>
        </p:nvCxnSpPr>
        <p:spPr>
          <a:xfrm flipH="1" flipV="1">
            <a:off x="395288" y="1628775"/>
            <a:ext cx="1152525" cy="122396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8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705600" y="62484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FC4A32-EF06-BD44-BBE7-504EBA6CEBBC}" type="slidenum">
              <a:rPr lang="fr-FR" sz="1000"/>
              <a:pPr eaLnBrk="1" hangingPunct="1"/>
              <a:t>6</a:t>
            </a:fld>
            <a:endParaRPr lang="fr-FR" sz="100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333375"/>
            <a:ext cx="7413625" cy="1007393"/>
          </a:xfrm>
        </p:spPr>
        <p:txBody>
          <a:bodyPr/>
          <a:lstStyle/>
          <a:p>
            <a:r>
              <a:rPr lang="en-GB" sz="3200" dirty="0">
                <a:solidFill>
                  <a:srgbClr val="CC9900"/>
                </a:solidFill>
                <a:latin typeface="Arial" charset="0"/>
              </a:rPr>
              <a:t>European legal framework (1/2): </a:t>
            </a:r>
            <a:br>
              <a:rPr lang="en-GB" sz="3200" dirty="0">
                <a:solidFill>
                  <a:srgbClr val="CC9900"/>
                </a:solidFill>
                <a:latin typeface="Arial" charset="0"/>
              </a:rPr>
            </a:br>
            <a:r>
              <a:rPr lang="en-GB" sz="3200" dirty="0">
                <a:solidFill>
                  <a:srgbClr val="CC9900"/>
                </a:solidFill>
                <a:latin typeface="Arial" charset="0"/>
              </a:rPr>
              <a:t>Directive 2011/70/EURATOM on RWM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412777"/>
            <a:ext cx="7704658" cy="4824536"/>
          </a:xfrm>
        </p:spPr>
        <p:txBody>
          <a:bodyPr/>
          <a:lstStyle/>
          <a:p>
            <a:pPr marL="342900" indent="-342900"/>
            <a:r>
              <a:rPr lang="en-GB" sz="2100" dirty="0">
                <a:latin typeface="Arial" charset="0"/>
              </a:rPr>
              <a:t>Member States </a:t>
            </a:r>
            <a:r>
              <a:rPr lang="en-GB" sz="2100" dirty="0" smtClean="0">
                <a:latin typeface="Arial" charset="0"/>
              </a:rPr>
              <a:t>establish </a:t>
            </a:r>
            <a:r>
              <a:rPr lang="en-GB" sz="2100" dirty="0">
                <a:latin typeface="Arial" charset="0"/>
              </a:rPr>
              <a:t>a </a:t>
            </a:r>
            <a:r>
              <a:rPr lang="en-GB" sz="2100" b="1" dirty="0">
                <a:solidFill>
                  <a:srgbClr val="FF0000"/>
                </a:solidFill>
                <a:latin typeface="Arial" charset="0"/>
              </a:rPr>
              <a:t>national framework </a:t>
            </a:r>
            <a:r>
              <a:rPr lang="en-GB" sz="2100" dirty="0">
                <a:latin typeface="Arial" charset="0"/>
              </a:rPr>
              <a:t>:</a:t>
            </a:r>
            <a:endParaRPr lang="en-GB" sz="2100" dirty="0">
              <a:latin typeface="Arial" charset="0"/>
            </a:endParaRPr>
          </a:p>
          <a:p>
            <a:pPr marL="784225" lvl="1" indent="-342900">
              <a:spcBef>
                <a:spcPts val="600"/>
              </a:spcBef>
            </a:pPr>
            <a:r>
              <a:rPr lang="en-GB" sz="1900" b="1" dirty="0">
                <a:solidFill>
                  <a:srgbClr val="FF0000"/>
                </a:solidFill>
                <a:latin typeface="Arial" charset="0"/>
              </a:rPr>
              <a:t>A national programme </a:t>
            </a:r>
            <a:r>
              <a:rPr lang="en-GB" sz="1900" dirty="0">
                <a:latin typeface="Arial" charset="0"/>
              </a:rPr>
              <a:t>for the implementation of spent fuel and RWM policy </a:t>
            </a:r>
          </a:p>
          <a:p>
            <a:pPr marL="1189038" lvl="2" indent="-342900">
              <a:spcBef>
                <a:spcPts val="600"/>
              </a:spcBef>
            </a:pPr>
            <a:r>
              <a:rPr lang="en-GB" sz="1500" dirty="0">
                <a:latin typeface="Arial" charset="0"/>
              </a:rPr>
              <a:t>covering all types of spent fuel and RW and all stages of management from generation to disposal</a:t>
            </a:r>
          </a:p>
          <a:p>
            <a:pPr marL="1189038" lvl="2" indent="-342900">
              <a:spcBef>
                <a:spcPts val="600"/>
              </a:spcBef>
            </a:pPr>
            <a:r>
              <a:rPr lang="en-GB" sz="1500" dirty="0">
                <a:latin typeface="Arial" charset="0"/>
              </a:rPr>
              <a:t>Including inventory of spent fuel and RW, technical solutions from generation to disposal and concepts for the post-closure period</a:t>
            </a:r>
            <a:endParaRPr lang="en-GB" sz="1100" dirty="0">
              <a:latin typeface="Arial" charset="0"/>
            </a:endParaRPr>
          </a:p>
          <a:p>
            <a:pPr marL="784225" lvl="1" indent="-342900">
              <a:spcBef>
                <a:spcPts val="600"/>
              </a:spcBef>
            </a:pPr>
            <a:r>
              <a:rPr lang="en-GB" sz="1900" dirty="0">
                <a:latin typeface="Arial" charset="0"/>
              </a:rPr>
              <a:t>National </a:t>
            </a:r>
            <a:r>
              <a:rPr lang="en-GB" sz="1900" b="1" dirty="0">
                <a:solidFill>
                  <a:srgbClr val="FF0000"/>
                </a:solidFill>
                <a:latin typeface="Arial" charset="0"/>
              </a:rPr>
              <a:t>arrangements for the safety </a:t>
            </a:r>
            <a:r>
              <a:rPr lang="en-GB" sz="1900" dirty="0">
                <a:latin typeface="Arial" charset="0"/>
              </a:rPr>
              <a:t>of spent fuel and RWM;</a:t>
            </a:r>
          </a:p>
          <a:p>
            <a:pPr marL="784225" lvl="1" indent="-342900">
              <a:spcBef>
                <a:spcPts val="600"/>
              </a:spcBef>
            </a:pPr>
            <a:r>
              <a:rPr lang="en-GB" sz="1900" dirty="0">
                <a:latin typeface="Arial" charset="0"/>
              </a:rPr>
              <a:t>A system of </a:t>
            </a:r>
            <a:r>
              <a:rPr lang="en-GB" sz="1900" b="1" dirty="0">
                <a:solidFill>
                  <a:srgbClr val="FF0000"/>
                </a:solidFill>
                <a:latin typeface="Arial" charset="0"/>
              </a:rPr>
              <a:t>licensing</a:t>
            </a:r>
            <a:r>
              <a:rPr lang="en-GB" sz="1900" dirty="0">
                <a:latin typeface="Arial" charset="0"/>
              </a:rPr>
              <a:t> of spent fuel &amp; RWM activities &amp; facilities</a:t>
            </a:r>
            <a:r>
              <a:rPr lang="en-GB" sz="1900" dirty="0" smtClean="0">
                <a:latin typeface="Arial" charset="0"/>
              </a:rPr>
              <a:t>; </a:t>
            </a:r>
            <a:r>
              <a:rPr lang="en-GB" sz="1900" dirty="0" smtClean="0">
                <a:latin typeface="Arial" charset="0"/>
              </a:rPr>
              <a:t>A </a:t>
            </a:r>
            <a:r>
              <a:rPr lang="en-GB" sz="1900" dirty="0" smtClean="0">
                <a:latin typeface="Arial" charset="0"/>
              </a:rPr>
              <a:t>system </a:t>
            </a:r>
            <a:r>
              <a:rPr lang="en-GB" sz="1900" dirty="0">
                <a:latin typeface="Arial" charset="0"/>
              </a:rPr>
              <a:t>of </a:t>
            </a:r>
            <a:r>
              <a:rPr lang="en-GB" sz="1900" b="1" dirty="0">
                <a:solidFill>
                  <a:srgbClr val="FF0000"/>
                </a:solidFill>
                <a:latin typeface="Arial" charset="0"/>
              </a:rPr>
              <a:t>control &amp; enforcement </a:t>
            </a:r>
            <a:r>
              <a:rPr lang="en-GB" sz="1900" dirty="0">
                <a:latin typeface="Arial" charset="0"/>
              </a:rPr>
              <a:t>actions;</a:t>
            </a:r>
          </a:p>
          <a:p>
            <a:pPr marL="784225" lvl="1" indent="-342900">
              <a:spcBef>
                <a:spcPts val="600"/>
              </a:spcBef>
            </a:pPr>
            <a:r>
              <a:rPr lang="en-GB" sz="1900" b="1" dirty="0">
                <a:solidFill>
                  <a:srgbClr val="FF0000"/>
                </a:solidFill>
                <a:latin typeface="Arial" charset="0"/>
              </a:rPr>
              <a:t>Allocation of responsibility </a:t>
            </a:r>
            <a:r>
              <a:rPr lang="en-GB" sz="1900" dirty="0">
                <a:latin typeface="Arial" charset="0"/>
              </a:rPr>
              <a:t>to the bodies involved in the different steps of spent fuel and RWM;</a:t>
            </a:r>
          </a:p>
          <a:p>
            <a:pPr marL="784225" lvl="1" indent="-342900">
              <a:spcBef>
                <a:spcPts val="600"/>
              </a:spcBef>
            </a:pPr>
            <a:r>
              <a:rPr lang="en-GB" sz="1900" dirty="0">
                <a:latin typeface="Arial" charset="0"/>
              </a:rPr>
              <a:t>National </a:t>
            </a:r>
            <a:r>
              <a:rPr lang="en-GB" sz="1900" b="1" dirty="0">
                <a:solidFill>
                  <a:srgbClr val="FF0000"/>
                </a:solidFill>
                <a:latin typeface="Arial" charset="0"/>
              </a:rPr>
              <a:t>requirements for public information and participation</a:t>
            </a:r>
            <a:r>
              <a:rPr lang="en-GB" sz="1900" dirty="0">
                <a:latin typeface="Arial" charset="0"/>
              </a:rPr>
              <a:t>;</a:t>
            </a:r>
          </a:p>
          <a:p>
            <a:pPr marL="784225" lvl="1" indent="-342900">
              <a:spcBef>
                <a:spcPts val="600"/>
              </a:spcBef>
            </a:pPr>
            <a:r>
              <a:rPr lang="en-GB" sz="1900" b="1" dirty="0">
                <a:solidFill>
                  <a:srgbClr val="FF0000"/>
                </a:solidFill>
                <a:latin typeface="Arial" charset="0"/>
              </a:rPr>
              <a:t>Financing scheme(s) </a:t>
            </a:r>
            <a:r>
              <a:rPr lang="en-GB" sz="1900" dirty="0">
                <a:latin typeface="Arial" charset="0"/>
              </a:rPr>
              <a:t>for spent fuel and RWM;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6836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8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705600" y="62484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BB32C66-6161-0847-BDDA-CDA5BA8E2147}" type="slidenum">
              <a:rPr lang="fr-FR" sz="1000"/>
              <a:pPr eaLnBrk="1" hangingPunct="1"/>
              <a:t>7</a:t>
            </a:fld>
            <a:endParaRPr lang="fr-FR" sz="100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333375"/>
            <a:ext cx="7413625" cy="1143000"/>
          </a:xfrm>
        </p:spPr>
        <p:txBody>
          <a:bodyPr/>
          <a:lstStyle/>
          <a:p>
            <a:r>
              <a:rPr lang="en-GB" sz="3200">
                <a:solidFill>
                  <a:srgbClr val="CC9900"/>
                </a:solidFill>
                <a:latin typeface="Arial" charset="0"/>
              </a:rPr>
              <a:t>European legal framework (2/2): </a:t>
            </a:r>
            <a:br>
              <a:rPr lang="en-GB" sz="3200">
                <a:solidFill>
                  <a:srgbClr val="CC9900"/>
                </a:solidFill>
                <a:latin typeface="Arial" charset="0"/>
              </a:rPr>
            </a:br>
            <a:r>
              <a:rPr lang="en-GB" sz="3200">
                <a:solidFill>
                  <a:srgbClr val="CC9900"/>
                </a:solidFill>
                <a:latin typeface="Arial" charset="0"/>
              </a:rPr>
              <a:t>Directive 2011/70/EURATOM on RWM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844675"/>
            <a:ext cx="7777162" cy="4679950"/>
          </a:xfrm>
        </p:spPr>
        <p:txBody>
          <a:bodyPr/>
          <a:lstStyle/>
          <a:p>
            <a:pPr marL="342900" indent="-342900"/>
            <a:r>
              <a:rPr lang="en-GB" sz="2000" dirty="0">
                <a:latin typeface="Arial" charset="0"/>
              </a:rPr>
              <a:t>Member States shall ensure that</a:t>
            </a:r>
          </a:p>
          <a:p>
            <a:pPr marL="784225" lvl="1" indent="-342900"/>
            <a:r>
              <a:rPr lang="en-GB" sz="1800" b="1" dirty="0">
                <a:solidFill>
                  <a:srgbClr val="FF0000"/>
                </a:solidFill>
                <a:latin typeface="Arial" charset="0"/>
              </a:rPr>
              <a:t>necessary information </a:t>
            </a:r>
            <a:r>
              <a:rPr lang="en-GB" sz="1800" dirty="0">
                <a:latin typeface="Arial" charset="0"/>
              </a:rPr>
              <a:t>on the management of spent fuel and RW be made </a:t>
            </a:r>
            <a:r>
              <a:rPr lang="en-GB" sz="1800" b="1" dirty="0">
                <a:solidFill>
                  <a:srgbClr val="FF0000"/>
                </a:solidFill>
                <a:latin typeface="Arial" charset="0"/>
              </a:rPr>
              <a:t>available to workers and the public</a:t>
            </a:r>
          </a:p>
          <a:p>
            <a:pPr marL="784225" lvl="1" indent="-342900"/>
            <a:r>
              <a:rPr lang="en-GB" sz="1800" dirty="0">
                <a:latin typeface="Arial" charset="0"/>
              </a:rPr>
              <a:t>the public be given the necessary opportunities to participate effectively in the decision-making process</a:t>
            </a:r>
          </a:p>
          <a:p>
            <a:pPr marL="342900" indent="-342900"/>
            <a:r>
              <a:rPr lang="en-GB" sz="2000" dirty="0">
                <a:latin typeface="Arial" charset="0"/>
              </a:rPr>
              <a:t>Member States shall regularly review and update their national programme.</a:t>
            </a:r>
          </a:p>
          <a:p>
            <a:pPr marL="342900" indent="-342900"/>
            <a:r>
              <a:rPr lang="en-GB" sz="2000" dirty="0">
                <a:latin typeface="Arial" charset="0"/>
              </a:rPr>
              <a:t>Member States shall </a:t>
            </a:r>
            <a:r>
              <a:rPr lang="en-GB" sz="2000" b="1" dirty="0">
                <a:solidFill>
                  <a:srgbClr val="FF0000"/>
                </a:solidFill>
                <a:latin typeface="Arial" charset="0"/>
              </a:rPr>
              <a:t>submit a report to the Commission on the implementation</a:t>
            </a:r>
            <a:r>
              <a:rPr lang="en-GB" sz="2000" dirty="0">
                <a:latin typeface="Arial" charset="0"/>
              </a:rPr>
              <a:t> of the RWM Directive for the first time by 23 August 2015, and </a:t>
            </a:r>
            <a:r>
              <a:rPr lang="en-GB" sz="2000" b="1" dirty="0">
                <a:solidFill>
                  <a:srgbClr val="FF0000"/>
                </a:solidFill>
                <a:latin typeface="Arial" charset="0"/>
              </a:rPr>
              <a:t>every 3 years </a:t>
            </a:r>
            <a:r>
              <a:rPr lang="en-GB" sz="2000" dirty="0">
                <a:latin typeface="Arial" charset="0"/>
              </a:rPr>
              <a:t>thereafter.</a:t>
            </a:r>
          </a:p>
          <a:p>
            <a:pPr marL="342900" indent="-342900"/>
            <a:r>
              <a:rPr lang="en-GB" sz="2000" dirty="0">
                <a:latin typeface="Arial" charset="0"/>
              </a:rPr>
              <a:t>Member States shall periodically, and at least every 10 years, </a:t>
            </a:r>
            <a:r>
              <a:rPr lang="en-GB" sz="2000" b="1" dirty="0">
                <a:solidFill>
                  <a:srgbClr val="FF0000"/>
                </a:solidFill>
                <a:latin typeface="Arial" charset="0"/>
              </a:rPr>
              <a:t>arrange for self-assessments of their national framework and invite international peer review</a:t>
            </a:r>
            <a:r>
              <a:rPr lang="en-GB" sz="2000" dirty="0">
                <a:latin typeface="Arial" charset="0"/>
              </a:rPr>
              <a:t>.</a:t>
            </a:r>
          </a:p>
          <a:p>
            <a:pPr marL="342900" indent="-342900"/>
            <a:endParaRPr lang="en-GB" sz="2000" dirty="0">
              <a:latin typeface="Arial" charset="0"/>
            </a:endParaRPr>
          </a:p>
          <a:p>
            <a:pPr marL="342900" indent="-342900"/>
            <a:endParaRPr lang="en-GB" sz="2000" dirty="0">
              <a:latin typeface="Arial" charset="0"/>
            </a:endParaRPr>
          </a:p>
          <a:p>
            <a:pPr marL="342900" indent="-342900"/>
            <a:endParaRPr lang="en-GB" sz="2200" dirty="0">
              <a:latin typeface="Arial" charset="0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4317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Espace réservé du numéro de diapositive 5"/>
          <p:cNvSpPr>
            <a:spLocks noGrp="1"/>
          </p:cNvSpPr>
          <p:nvPr/>
        </p:nvSpPr>
        <p:spPr bwMode="auto">
          <a:xfrm>
            <a:off x="7164388" y="6407150"/>
            <a:ext cx="7651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/>
            <a:fld id="{FE7FC096-4020-CB4A-BFD7-01ED3D61D912}" type="slidenum">
              <a:rPr lang="fr-FR" sz="1200">
                <a:solidFill>
                  <a:srgbClr val="898989"/>
                </a:solidFill>
              </a:rPr>
              <a:pPr algn="r"/>
              <a:t>8</a:t>
            </a:fld>
            <a:endParaRPr lang="fr-FR" sz="1200">
              <a:solidFill>
                <a:srgbClr val="898989"/>
              </a:solidFill>
            </a:endParaRPr>
          </a:p>
        </p:txBody>
      </p:sp>
      <p:sp>
        <p:nvSpPr>
          <p:cNvPr id="40962" name="Text Box 11"/>
          <p:cNvSpPr txBox="1">
            <a:spLocks noChangeArrowheads="1"/>
          </p:cNvSpPr>
          <p:nvPr/>
        </p:nvSpPr>
        <p:spPr bwMode="auto">
          <a:xfrm rot="2052877">
            <a:off x="1177925" y="4494213"/>
            <a:ext cx="1425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Compliance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demonstration</a:t>
            </a:r>
          </a:p>
        </p:txBody>
      </p:sp>
      <p:sp>
        <p:nvSpPr>
          <p:cNvPr id="40963" name="Text Box 12"/>
          <p:cNvSpPr txBox="1">
            <a:spLocks noChangeArrowheads="1"/>
          </p:cNvSpPr>
          <p:nvPr/>
        </p:nvSpPr>
        <p:spPr bwMode="auto">
          <a:xfrm rot="2071417">
            <a:off x="1854200" y="3792538"/>
            <a:ext cx="12763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Regulatory</a:t>
            </a:r>
            <a:br>
              <a:rPr lang="en-GB" sz="1400" b="1">
                <a:latin typeface="Arial" charset="0"/>
              </a:rPr>
            </a:br>
            <a:r>
              <a:rPr lang="en-GB" sz="1400" b="1">
                <a:latin typeface="Arial" charset="0"/>
              </a:rPr>
              <a:t>expectations</a:t>
            </a:r>
          </a:p>
        </p:txBody>
      </p:sp>
      <p:sp>
        <p:nvSpPr>
          <p:cNvPr id="24615" name="Line 16"/>
          <p:cNvSpPr>
            <a:spLocks noChangeShapeType="1"/>
          </p:cNvSpPr>
          <p:nvPr/>
        </p:nvSpPr>
        <p:spPr bwMode="auto">
          <a:xfrm rot="16200000" flipH="1">
            <a:off x="1737519" y="3899694"/>
            <a:ext cx="782638" cy="1143000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65" name="Text Box 13"/>
          <p:cNvSpPr txBox="1">
            <a:spLocks noChangeArrowheads="1"/>
          </p:cNvSpPr>
          <p:nvPr/>
        </p:nvSpPr>
        <p:spPr bwMode="auto">
          <a:xfrm rot="-2040940">
            <a:off x="1435100" y="1258888"/>
            <a:ext cx="995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Technical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dialogue</a:t>
            </a:r>
          </a:p>
        </p:txBody>
      </p:sp>
      <p:grpSp>
        <p:nvGrpSpPr>
          <p:cNvPr id="40966" name="Group 2"/>
          <p:cNvGrpSpPr>
            <a:grpSpLocks/>
          </p:cNvGrpSpPr>
          <p:nvPr/>
        </p:nvGrpSpPr>
        <p:grpSpPr bwMode="auto">
          <a:xfrm>
            <a:off x="3635375" y="4005263"/>
            <a:ext cx="1944688" cy="936625"/>
            <a:chOff x="3490135" y="4004543"/>
            <a:chExt cx="1944687" cy="936625"/>
          </a:xfrm>
        </p:grpSpPr>
        <p:sp>
          <p:nvSpPr>
            <p:cNvPr id="40994" name="Rectangle 5"/>
            <p:cNvSpPr>
              <a:spLocks noChangeArrowheads="1"/>
            </p:cNvSpPr>
            <p:nvPr/>
          </p:nvSpPr>
          <p:spPr bwMode="auto">
            <a:xfrm>
              <a:off x="3490135" y="4004543"/>
              <a:ext cx="1944687" cy="93662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40995" name="Text Box 6"/>
            <p:cNvSpPr txBox="1">
              <a:spLocks noChangeArrowheads="1"/>
            </p:cNvSpPr>
            <p:nvPr/>
          </p:nvSpPr>
          <p:spPr bwMode="auto">
            <a:xfrm>
              <a:off x="3755247" y="4145831"/>
              <a:ext cx="13779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Regulatory</a:t>
              </a:r>
            </a:p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function</a:t>
              </a:r>
            </a:p>
          </p:txBody>
        </p:sp>
      </p:grpSp>
      <p:sp>
        <p:nvSpPr>
          <p:cNvPr id="24606" name="Rectangle 7"/>
          <p:cNvSpPr>
            <a:spLocks noChangeArrowheads="1"/>
          </p:cNvSpPr>
          <p:nvPr/>
        </p:nvSpPr>
        <p:spPr bwMode="auto">
          <a:xfrm>
            <a:off x="3635375" y="820738"/>
            <a:ext cx="1944688" cy="93662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GB" b="1" dirty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Arial" charset="0"/>
              </a:rPr>
              <a:t>Expertise</a:t>
            </a:r>
          </a:p>
          <a:p>
            <a:pPr algn="ctr">
              <a:defRPr/>
            </a:pPr>
            <a:r>
              <a:rPr lang="en-GB" b="1" dirty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Arial" charset="0"/>
              </a:rPr>
              <a:t>function</a:t>
            </a:r>
          </a:p>
        </p:txBody>
      </p:sp>
      <p:grpSp>
        <p:nvGrpSpPr>
          <p:cNvPr id="40968" name="Group 1"/>
          <p:cNvGrpSpPr>
            <a:grpSpLocks/>
          </p:cNvGrpSpPr>
          <p:nvPr/>
        </p:nvGrpSpPr>
        <p:grpSpPr bwMode="auto">
          <a:xfrm>
            <a:off x="323850" y="2565400"/>
            <a:ext cx="1944688" cy="936625"/>
            <a:chOff x="251048" y="2546295"/>
            <a:chExt cx="1944688" cy="936625"/>
          </a:xfrm>
        </p:grpSpPr>
        <p:sp>
          <p:nvSpPr>
            <p:cNvPr id="40992" name="Rectangle 9"/>
            <p:cNvSpPr>
              <a:spLocks noChangeArrowheads="1"/>
            </p:cNvSpPr>
            <p:nvPr/>
          </p:nvSpPr>
          <p:spPr bwMode="auto">
            <a:xfrm>
              <a:off x="251048" y="2546295"/>
              <a:ext cx="1944688" cy="93662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40993" name="Text Box 10"/>
            <p:cNvSpPr txBox="1">
              <a:spLocks noChangeArrowheads="1"/>
            </p:cNvSpPr>
            <p:nvPr/>
          </p:nvSpPr>
          <p:spPr bwMode="auto">
            <a:xfrm>
              <a:off x="409201" y="2780928"/>
              <a:ext cx="168519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Implementing</a:t>
              </a:r>
            </a:p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function</a:t>
              </a:r>
            </a:p>
          </p:txBody>
        </p:sp>
      </p:grpSp>
      <p:sp>
        <p:nvSpPr>
          <p:cNvPr id="24588" name="Line 20"/>
          <p:cNvSpPr>
            <a:spLocks noChangeShapeType="1"/>
          </p:cNvSpPr>
          <p:nvPr/>
        </p:nvSpPr>
        <p:spPr bwMode="auto">
          <a:xfrm rot="18387737" flipV="1">
            <a:off x="3517900" y="2254250"/>
            <a:ext cx="1622425" cy="1196975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70" name="Slide Number Placeholder 2"/>
          <p:cNvSpPr txBox="1">
            <a:spLocks noGrp="1"/>
          </p:cNvSpPr>
          <p:nvPr/>
        </p:nvSpPr>
        <p:spPr bwMode="auto">
          <a:xfrm>
            <a:off x="3211513" y="260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fld id="{17420A3D-0FB1-B44F-9AF4-3A484A9A5843}" type="slidenum">
              <a:rPr lang="fr-BE" sz="1200">
                <a:solidFill>
                  <a:schemeClr val="bg1"/>
                </a:solidFill>
                <a:latin typeface="Arial" charset="0"/>
              </a:rPr>
              <a:pPr algn="ctr" eaLnBrk="1" hangingPunct="1"/>
              <a:t>8</a:t>
            </a:fld>
            <a:endParaRPr lang="fr-BE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6" name="Line 20"/>
          <p:cNvSpPr>
            <a:spLocks noChangeShapeType="1"/>
          </p:cNvSpPr>
          <p:nvPr/>
        </p:nvSpPr>
        <p:spPr bwMode="auto">
          <a:xfrm rot="18387737" flipV="1">
            <a:off x="4107656" y="2332832"/>
            <a:ext cx="1577975" cy="1166812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 type="triangle" w="lg" len="lg"/>
            <a:tailEnd type="non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7" name="Line 20"/>
          <p:cNvSpPr>
            <a:spLocks noChangeShapeType="1"/>
          </p:cNvSpPr>
          <p:nvPr/>
        </p:nvSpPr>
        <p:spPr bwMode="auto">
          <a:xfrm rot="-3212263">
            <a:off x="1457326" y="1457325"/>
            <a:ext cx="1549400" cy="619125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none" w="lg" len="lg"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73" name="Text Box 15"/>
          <p:cNvSpPr txBox="1">
            <a:spLocks noChangeArrowheads="1"/>
          </p:cNvSpPr>
          <p:nvPr/>
        </p:nvSpPr>
        <p:spPr bwMode="auto">
          <a:xfrm>
            <a:off x="2987675" y="2205038"/>
            <a:ext cx="14478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Regulatory 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expectations 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&amp; </a:t>
            </a:r>
            <a:r>
              <a:rPr lang="fr-BE" sz="1400" b="1">
                <a:latin typeface="Arial" charset="0"/>
              </a:rPr>
              <a:t>needs</a:t>
            </a:r>
            <a:endParaRPr lang="en-GB" sz="1400" b="1">
              <a:latin typeface="Arial" charset="0"/>
            </a:endParaRP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4884738" y="3068638"/>
            <a:ext cx="116046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Support for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regulatory  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decision</a:t>
            </a:r>
          </a:p>
        </p:txBody>
      </p:sp>
      <p:sp>
        <p:nvSpPr>
          <p:cNvPr id="49" name="Line 20"/>
          <p:cNvSpPr>
            <a:spLocks noChangeShapeType="1"/>
          </p:cNvSpPr>
          <p:nvPr/>
        </p:nvSpPr>
        <p:spPr bwMode="auto">
          <a:xfrm rot="-3212263">
            <a:off x="2167732" y="3520281"/>
            <a:ext cx="71438" cy="1539875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triangle" w="lg" len="lg"/>
            <a:tailEnd type="non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50" name="Line 20"/>
          <p:cNvSpPr>
            <a:spLocks noChangeShapeType="1"/>
          </p:cNvSpPr>
          <p:nvPr/>
        </p:nvSpPr>
        <p:spPr bwMode="auto">
          <a:xfrm rot="-3212263">
            <a:off x="6796882" y="1010444"/>
            <a:ext cx="119062" cy="1612900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triangle" w="lg" len="lg"/>
            <a:tailEnd type="non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77" name="Text Box 13"/>
          <p:cNvSpPr txBox="1">
            <a:spLocks noChangeArrowheads="1"/>
          </p:cNvSpPr>
          <p:nvPr/>
        </p:nvSpPr>
        <p:spPr bwMode="auto">
          <a:xfrm rot="1915639">
            <a:off x="6646863" y="1228725"/>
            <a:ext cx="10461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Technical </a:t>
            </a:r>
          </a:p>
          <a:p>
            <a:pPr algn="ctr" eaLnBrk="1" hangingPunct="1"/>
            <a:r>
              <a:rPr lang="fr-BE" sz="1400" b="1">
                <a:latin typeface="Arial" charset="0"/>
              </a:rPr>
              <a:t>dialogue</a:t>
            </a:r>
            <a:endParaRPr lang="en-GB" sz="1400" b="1">
              <a:latin typeface="Arial" charset="0"/>
            </a:endParaRPr>
          </a:p>
        </p:txBody>
      </p:sp>
      <p:sp>
        <p:nvSpPr>
          <p:cNvPr id="53" name="Line 20"/>
          <p:cNvSpPr>
            <a:spLocks noChangeShapeType="1"/>
          </p:cNvSpPr>
          <p:nvPr/>
        </p:nvSpPr>
        <p:spPr bwMode="auto">
          <a:xfrm rot="-3212263" flipH="1" flipV="1">
            <a:off x="6234113" y="3913188"/>
            <a:ext cx="1327150" cy="615950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none" w="lg" len="lg"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79" name="Text Box 11"/>
          <p:cNvSpPr txBox="1">
            <a:spLocks noChangeArrowheads="1"/>
          </p:cNvSpPr>
          <p:nvPr/>
        </p:nvSpPr>
        <p:spPr bwMode="auto">
          <a:xfrm rot="-1781862">
            <a:off x="6694488" y="4276725"/>
            <a:ext cx="939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BE" sz="1400" b="1">
                <a:latin typeface="Arial" charset="0"/>
              </a:rPr>
              <a:t>Dialogue</a:t>
            </a:r>
            <a:endParaRPr lang="en-GB" sz="1400" b="1">
              <a:latin typeface="Arial" charset="0"/>
            </a:endParaRPr>
          </a:p>
        </p:txBody>
      </p:sp>
      <p:sp>
        <p:nvSpPr>
          <p:cNvPr id="40980" name="Rectangle 43"/>
          <p:cNvSpPr>
            <a:spLocks noChangeArrowheads="1"/>
          </p:cNvSpPr>
          <p:nvPr/>
        </p:nvSpPr>
        <p:spPr bwMode="auto">
          <a:xfrm>
            <a:off x="3132138" y="692150"/>
            <a:ext cx="2881312" cy="4410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BE"/>
          </a:p>
        </p:txBody>
      </p:sp>
      <p:grpSp>
        <p:nvGrpSpPr>
          <p:cNvPr id="40981" name="Group 3"/>
          <p:cNvGrpSpPr>
            <a:grpSpLocks/>
          </p:cNvGrpSpPr>
          <p:nvPr/>
        </p:nvGrpSpPr>
        <p:grpSpPr bwMode="auto">
          <a:xfrm>
            <a:off x="7189788" y="2546350"/>
            <a:ext cx="1558925" cy="936625"/>
            <a:chOff x="7045785" y="2546295"/>
            <a:chExt cx="1558663" cy="936625"/>
          </a:xfrm>
        </p:grpSpPr>
        <p:sp>
          <p:nvSpPr>
            <p:cNvPr id="40990" name="Rectangle 5"/>
            <p:cNvSpPr>
              <a:spLocks noChangeArrowheads="1"/>
            </p:cNvSpPr>
            <p:nvPr/>
          </p:nvSpPr>
          <p:spPr bwMode="auto">
            <a:xfrm>
              <a:off x="7045785" y="2546295"/>
              <a:ext cx="1558663" cy="93662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40991" name="Text Box 6"/>
            <p:cNvSpPr txBox="1">
              <a:spLocks noChangeArrowheads="1"/>
            </p:cNvSpPr>
            <p:nvPr/>
          </p:nvSpPr>
          <p:spPr bwMode="auto">
            <a:xfrm>
              <a:off x="7268338" y="2708865"/>
              <a:ext cx="1094737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Society</a:t>
              </a:r>
            </a:p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function</a:t>
              </a:r>
            </a:p>
          </p:txBody>
        </p:sp>
      </p:grpSp>
      <p:sp>
        <p:nvSpPr>
          <p:cNvPr id="37" name="Line 16"/>
          <p:cNvSpPr>
            <a:spLocks noChangeShapeType="1"/>
          </p:cNvSpPr>
          <p:nvPr/>
        </p:nvSpPr>
        <p:spPr bwMode="auto">
          <a:xfrm rot="16200000" flipH="1">
            <a:off x="6403181" y="1397794"/>
            <a:ext cx="728663" cy="1190625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38" name="Line 20"/>
          <p:cNvSpPr>
            <a:spLocks noChangeShapeType="1"/>
          </p:cNvSpPr>
          <p:nvPr/>
        </p:nvSpPr>
        <p:spPr bwMode="auto">
          <a:xfrm rot="-3212263" flipH="1" flipV="1">
            <a:off x="1587500" y="1644650"/>
            <a:ext cx="1506538" cy="604838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none" w="lg" len="lg"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39" name="Line 20"/>
          <p:cNvSpPr>
            <a:spLocks noChangeShapeType="1"/>
          </p:cNvSpPr>
          <p:nvPr/>
        </p:nvSpPr>
        <p:spPr bwMode="auto">
          <a:xfrm rot="-3212263" flipH="1" flipV="1">
            <a:off x="6176963" y="3746500"/>
            <a:ext cx="1327150" cy="615950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triangle" w="lg" len="lg"/>
            <a:tailEnd type="non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85" name="TextBox 39"/>
          <p:cNvSpPr txBox="1">
            <a:spLocks noChangeArrowheads="1"/>
          </p:cNvSpPr>
          <p:nvPr/>
        </p:nvSpPr>
        <p:spPr bwMode="auto">
          <a:xfrm rot="-5400000">
            <a:off x="8359775" y="590550"/>
            <a:ext cx="8509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fr-BE" sz="800">
                <a:latin typeface="Arial" charset="0"/>
              </a:rPr>
              <a:t>v. 2013-04-26</a:t>
            </a:r>
            <a:r>
              <a:rPr lang="fr-FR" sz="800">
                <a:latin typeface="Arial" charset="0"/>
              </a:rPr>
              <a:t> </a:t>
            </a:r>
            <a:endParaRPr lang="en-GB" sz="800">
              <a:latin typeface="Arial" charset="0"/>
            </a:endParaRPr>
          </a:p>
        </p:txBody>
      </p:sp>
      <p:sp>
        <p:nvSpPr>
          <p:cNvPr id="40986" name="TextBox 6"/>
          <p:cNvSpPr txBox="1">
            <a:spLocks noChangeArrowheads="1"/>
          </p:cNvSpPr>
          <p:nvPr/>
        </p:nvSpPr>
        <p:spPr bwMode="auto">
          <a:xfrm>
            <a:off x="2559262" y="374864"/>
            <a:ext cx="4130326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300" b="1" dirty="0">
                <a:latin typeface="Arial" charset="0"/>
              </a:rPr>
              <a:t>Regulatory body and its supporting organizations </a:t>
            </a:r>
          </a:p>
        </p:txBody>
      </p:sp>
      <p:sp>
        <p:nvSpPr>
          <p:cNvPr id="40987" name="Espace réservé du pied de page 4"/>
          <p:cNvSpPr txBox="1">
            <a:spLocks noGrp="1"/>
          </p:cNvSpPr>
          <p:nvPr/>
        </p:nvSpPr>
        <p:spPr bwMode="auto">
          <a:xfrm>
            <a:off x="1907704" y="5373216"/>
            <a:ext cx="53403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 dirty="0">
                <a:latin typeface="Tahoma" charset="0"/>
                <a:cs typeface="Tahoma" charset="0"/>
              </a:rPr>
              <a:t>SITEX: the expertise function and its interactions  </a:t>
            </a:r>
          </a:p>
        </p:txBody>
      </p:sp>
      <p:sp>
        <p:nvSpPr>
          <p:cNvPr id="4" name="Flèche courbée vers le haut 3"/>
          <p:cNvSpPr/>
          <p:nvPr/>
        </p:nvSpPr>
        <p:spPr>
          <a:xfrm flipH="1">
            <a:off x="1403648" y="5589240"/>
            <a:ext cx="6408738" cy="719137"/>
          </a:xfrm>
          <a:prstGeom prst="curvedUpArrow">
            <a:avLst>
              <a:gd name="adj1" fmla="val 25000"/>
              <a:gd name="adj2" fmla="val 7291"/>
              <a:gd name="adj3" fmla="val 0"/>
            </a:avLst>
          </a:prstGeom>
          <a:scene3d>
            <a:camera prst="orthographicFront"/>
            <a:lightRig rig="threePt" dir="t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41002" name="Triangle isocèle 41001"/>
          <p:cNvSpPr/>
          <p:nvPr/>
        </p:nvSpPr>
        <p:spPr>
          <a:xfrm>
            <a:off x="7524328" y="5373216"/>
            <a:ext cx="432048" cy="144016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Triangle isocèle 75"/>
          <p:cNvSpPr/>
          <p:nvPr/>
        </p:nvSpPr>
        <p:spPr>
          <a:xfrm>
            <a:off x="1187624" y="5373216"/>
            <a:ext cx="432048" cy="144016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9413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4000" b="1" i="1" dirty="0" smtClean="0">
                <a:solidFill>
                  <a:srgbClr val="0000FF"/>
                </a:solidFill>
              </a:rPr>
              <a:t>What are the opportunities </a:t>
            </a:r>
            <a:r>
              <a:rPr lang="en-GB" sz="4000" b="1" i="1" dirty="0">
                <a:solidFill>
                  <a:srgbClr val="0000FF"/>
                </a:solidFill>
              </a:rPr>
              <a:t>for </a:t>
            </a:r>
            <a:r>
              <a:rPr lang="en-GB" sz="4000" b="1" i="1" smtClean="0">
                <a:solidFill>
                  <a:srgbClr val="0000FF"/>
                </a:solidFill>
              </a:rPr>
              <a:t>Civil Society </a:t>
            </a:r>
            <a:r>
              <a:rPr lang="en-GB" sz="4000" b="1" i="1" dirty="0">
                <a:solidFill>
                  <a:srgbClr val="0000FF"/>
                </a:solidFill>
              </a:rPr>
              <a:t>&amp; Experts </a:t>
            </a:r>
            <a:r>
              <a:rPr lang="en-GB" sz="4000" b="1" i="1" dirty="0" smtClean="0">
                <a:solidFill>
                  <a:srgbClr val="0000FF"/>
                </a:solidFill>
              </a:rPr>
              <a:t>interactions ?</a:t>
            </a:r>
            <a:endParaRPr lang="en-GB" sz="4000" b="1" i="1" dirty="0">
              <a:solidFill>
                <a:srgbClr val="0000FF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Assessing the quality of the “expertise function“ (</a:t>
            </a:r>
            <a:r>
              <a:rPr lang="en-GB" sz="2400" dirty="0" smtClean="0"/>
              <a:t>independency, transparency, competence</a:t>
            </a:r>
            <a:r>
              <a:rPr lang="en-GB" dirty="0" smtClean="0"/>
              <a:t>)?</a:t>
            </a:r>
          </a:p>
          <a:p>
            <a:r>
              <a:rPr lang="en-GB" dirty="0" smtClean="0"/>
              <a:t>Along the Regulatory interventions (Safety case review, Inspections)?</a:t>
            </a:r>
          </a:p>
          <a:p>
            <a:r>
              <a:rPr lang="en-GB" smtClean="0"/>
              <a:t>Engaging in </a:t>
            </a:r>
            <a:r>
              <a:rPr lang="en-GB" dirty="0" smtClean="0"/>
              <a:t>areas of expertise such as : Safety strategy, Management, Waste, Site, Engineering, Operational safety? </a:t>
            </a:r>
          </a:p>
          <a:p>
            <a:r>
              <a:rPr lang="en-GB" dirty="0" smtClean="0"/>
              <a:t>In the R&amp;D process? 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SITEX EUROPEAN WORKSHOP 16-17 September 2013, SENEC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01A8EC2-3FB8-D94D-8D32-685EF2C98993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547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4825</TotalTime>
  <Words>840</Words>
  <Application>Microsoft Macintosh PowerPoint</Application>
  <PresentationFormat>Présentation à l'écran (4:3)</PresentationFormat>
  <Paragraphs>222</Paragraphs>
  <Slides>10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Présentation PowerPoint</vt:lpstr>
      <vt:lpstr>What is a stake with public engagement in RWM ?</vt:lpstr>
      <vt:lpstr>Specificity of RWM contexts</vt:lpstr>
      <vt:lpstr>Civil society multi level contribution along the RWM Decision-Making</vt:lpstr>
      <vt:lpstr>Présentation PowerPoint</vt:lpstr>
      <vt:lpstr>European legal framework (1/2):  Directive 2011/70/EURATOM on RWM</vt:lpstr>
      <vt:lpstr>European legal framework (2/2):  Directive 2011/70/EURATOM on RWM</vt:lpstr>
      <vt:lpstr>Présentation PowerPoint</vt:lpstr>
      <vt:lpstr>What are the opportunities for Civil Society &amp; Experts interactions ?</vt:lpstr>
      <vt:lpstr>Présentation PowerPoint</vt:lpstr>
    </vt:vector>
  </TitlesOfParts>
  <Company>IRSN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SITEX project presentation</dc:title>
  <dc:creator>SERRES Christophe</dc:creator>
  <cp:lastModifiedBy>Gilles Heriard Dubreuil</cp:lastModifiedBy>
  <cp:revision>493</cp:revision>
  <cp:lastPrinted>2013-01-24T11:15:56Z</cp:lastPrinted>
  <dcterms:created xsi:type="dcterms:W3CDTF">2012-09-18T13:31:26Z</dcterms:created>
  <dcterms:modified xsi:type="dcterms:W3CDTF">2013-09-17T06:46:47Z</dcterms:modified>
</cp:coreProperties>
</file>